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7" r:id="rId3"/>
    <p:sldId id="432" r:id="rId4"/>
    <p:sldId id="461" r:id="rId5"/>
    <p:sldId id="436" r:id="rId6"/>
    <p:sldId id="437" r:id="rId7"/>
    <p:sldId id="439" r:id="rId8"/>
    <p:sldId id="463" r:id="rId9"/>
    <p:sldId id="464" r:id="rId10"/>
    <p:sldId id="459" r:id="rId11"/>
    <p:sldId id="460" r:id="rId12"/>
    <p:sldId id="420" r:id="rId13"/>
    <p:sldId id="276" r:id="rId14"/>
  </p:sldIdLst>
  <p:sldSz cx="9144000" cy="6858000" type="screen4x3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C6D330B5-2A4C-4196-A6DF-71B19C41E240}">
          <p14:sldIdLst>
            <p14:sldId id="285"/>
            <p14:sldId id="287"/>
            <p14:sldId id="432"/>
            <p14:sldId id="461"/>
            <p14:sldId id="436"/>
            <p14:sldId id="437"/>
            <p14:sldId id="439"/>
            <p14:sldId id="463"/>
            <p14:sldId id="464"/>
            <p14:sldId id="459"/>
            <p14:sldId id="460"/>
            <p14:sldId id="420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F8F8"/>
    <a:srgbClr val="FFFF00"/>
    <a:srgbClr val="000000"/>
    <a:srgbClr val="FFFF99"/>
    <a:srgbClr val="CC00FF"/>
    <a:srgbClr val="FF99CC"/>
    <a:srgbClr val="FFCCCC"/>
    <a:srgbClr val="FFFFCC"/>
    <a:srgbClr val="D0D4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80556" autoAdjust="0"/>
  </p:normalViewPr>
  <p:slideViewPr>
    <p:cSldViewPr>
      <p:cViewPr>
        <p:scale>
          <a:sx n="100" d="100"/>
          <a:sy n="100" d="100"/>
        </p:scale>
        <p:origin x="-744" y="-78"/>
      </p:cViewPr>
      <p:guideLst>
        <p:guide orient="horz" pos="2750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EC399-3650-48C0-ABF9-B89137CB43F5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374E1E2D-DDE7-45E4-B679-59CA7A2D4C04}">
      <dgm:prSet phldrT="[文字]"/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一、空污核配量先行至園區辦理</a:t>
          </a:r>
          <a:r>
            <a:rPr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變更</a:t>
          </a:r>
          <a:r>
            <a:rPr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BEBC58-3F5A-4EEC-ACE9-19C382900116}" type="parTrans" cxnId="{70093006-2D3F-4CF9-9A8F-210F7F79E8F6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1ECA47-E1F9-4EA9-9737-6F77D9621E62}" type="sibTrans" cxnId="{70093006-2D3F-4CF9-9A8F-210F7F79E8F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620FF4-579D-48A9-89B6-51FE12132457}">
      <dgm:prSet phldrT="[文字]"/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三、若因試車後及環保局許可污染物核准量，與園區辦理</a:t>
          </a:r>
          <a:r>
            <a:rPr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變更</a:t>
          </a:r>
          <a:r>
            <a:rPr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申請量不同之情形</a:t>
          </a:r>
          <a:endParaRPr lang="en-US" altLang="zh-TW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BCF7FD-0641-434A-8382-D201A8DC8FA8}" type="parTrans" cxnId="{9DF9B1E5-3524-47C6-A4C1-49FFDC8AFD0E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0B0FCE-F197-4BDF-B9F0-931AC19108CE}" type="sibTrans" cxnId="{9DF9B1E5-3524-47C6-A4C1-49FFDC8AFD0E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995730-6D19-4BE8-9657-3ADBADE8A2C8}">
      <dgm:prSet phldrT="[文字]"/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四、請再行至園區辦理空污核配量</a:t>
          </a:r>
          <a:r>
            <a:rPr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變更</a:t>
          </a:r>
          <a:r>
            <a:rPr lang="en-US" altLang="zh-TW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申請，須與許可量相符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16D3D0-C064-485E-BD9D-3254AB2481CC}" type="parTrans" cxnId="{67F1BF9A-AEF5-45FB-AF90-485DC0479461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976A35-A87F-49B3-87F5-55C4B65A3C67}" type="sibTrans" cxnId="{67F1BF9A-AEF5-45FB-AF90-485DC0479461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56F31A-04F8-4FCE-A615-DA15D7CCE61B}">
      <dgm:prSet phldrT="[文字]"/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二、環保局辦理</a:t>
          </a:r>
          <a:endParaRPr lang="en-US" altLang="zh-TW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異動及展延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2300C8-EB75-47BD-A4D1-F04534DD09B9}" type="parTrans" cxnId="{4599AB03-21A8-4486-9C7D-DA6FD902AE88}">
      <dgm:prSet/>
      <dgm:spPr/>
      <dgm:t>
        <a:bodyPr/>
        <a:lstStyle/>
        <a:p>
          <a:endParaRPr lang="zh-TW" altLang="en-US"/>
        </a:p>
      </dgm:t>
    </dgm:pt>
    <dgm:pt modelId="{6D537212-9075-457F-A609-FF5DADF44DB8}" type="sibTrans" cxnId="{4599AB03-21A8-4486-9C7D-DA6FD902AE88}">
      <dgm:prSet/>
      <dgm:spPr/>
      <dgm:t>
        <a:bodyPr/>
        <a:lstStyle/>
        <a:p>
          <a:endParaRPr lang="zh-TW" altLang="en-US"/>
        </a:p>
      </dgm:t>
    </dgm:pt>
    <dgm:pt modelId="{D1AE7B9B-4FD7-4802-A016-68EF206D4CE3}" type="pres">
      <dgm:prSet presAssocID="{E27EC399-3650-48C0-ABF9-B89137CB43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4D46B4-7E3D-432F-8B57-1A3494CE994C}" type="pres">
      <dgm:prSet presAssocID="{E27EC399-3650-48C0-ABF9-B89137CB43F5}" presName="cycle" presStyleCnt="0"/>
      <dgm:spPr/>
    </dgm:pt>
    <dgm:pt modelId="{EF207E09-3713-440E-BBB4-AD11D207A23D}" type="pres">
      <dgm:prSet presAssocID="{374E1E2D-DDE7-45E4-B679-59CA7A2D4C04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F7F6A8-681A-4A80-8A70-38DDAA79020E}" type="pres">
      <dgm:prSet presAssocID="{E11ECA47-E1F9-4EA9-9737-6F77D9621E62}" presName="sibTransFirstNode" presStyleLbl="bgShp" presStyleIdx="0" presStyleCnt="1" custLinFactNeighborX="-565" custLinFactNeighborY="-3371"/>
      <dgm:spPr/>
      <dgm:t>
        <a:bodyPr/>
        <a:lstStyle/>
        <a:p>
          <a:endParaRPr lang="zh-TW" altLang="en-US"/>
        </a:p>
      </dgm:t>
    </dgm:pt>
    <dgm:pt modelId="{9E6984D3-5416-4160-AF76-EAE75E8A2CE5}" type="pres">
      <dgm:prSet presAssocID="{F856F31A-04F8-4FCE-A615-DA15D7CCE61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E654B7-03AA-49C4-8F7E-CCD08B692654}" type="pres">
      <dgm:prSet presAssocID="{EF620FF4-579D-48A9-89B6-51FE1213245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DF6E50-AE3A-4FC9-A2F1-5F36341A9FC5}" type="pres">
      <dgm:prSet presAssocID="{71995730-6D19-4BE8-9657-3ADBADE8A2C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74A87D-3579-44AE-AD7D-50F540BCBE56}" type="presOf" srcId="{374E1E2D-DDE7-45E4-B679-59CA7A2D4C04}" destId="{EF207E09-3713-440E-BBB4-AD11D207A23D}" srcOrd="0" destOrd="0" presId="urn:microsoft.com/office/officeart/2005/8/layout/cycle3"/>
    <dgm:cxn modelId="{51C2B623-B0D9-49D4-BF42-4BEEF855A381}" type="presOf" srcId="{EF620FF4-579D-48A9-89B6-51FE12132457}" destId="{C1E654B7-03AA-49C4-8F7E-CCD08B692654}" srcOrd="0" destOrd="0" presId="urn:microsoft.com/office/officeart/2005/8/layout/cycle3"/>
    <dgm:cxn modelId="{4599AB03-21A8-4486-9C7D-DA6FD902AE88}" srcId="{E27EC399-3650-48C0-ABF9-B89137CB43F5}" destId="{F856F31A-04F8-4FCE-A615-DA15D7CCE61B}" srcOrd="1" destOrd="0" parTransId="{022300C8-EB75-47BD-A4D1-F04534DD09B9}" sibTransId="{6D537212-9075-457F-A609-FF5DADF44DB8}"/>
    <dgm:cxn modelId="{75129FC0-CB10-487B-931F-EEB195301C5C}" type="presOf" srcId="{E27EC399-3650-48C0-ABF9-B89137CB43F5}" destId="{D1AE7B9B-4FD7-4802-A016-68EF206D4CE3}" srcOrd="0" destOrd="0" presId="urn:microsoft.com/office/officeart/2005/8/layout/cycle3"/>
    <dgm:cxn modelId="{0AD177C3-4708-4625-978D-9F5CFEC8F348}" type="presOf" srcId="{E11ECA47-E1F9-4EA9-9737-6F77D9621E62}" destId="{87F7F6A8-681A-4A80-8A70-38DDAA79020E}" srcOrd="0" destOrd="0" presId="urn:microsoft.com/office/officeart/2005/8/layout/cycle3"/>
    <dgm:cxn modelId="{70093006-2D3F-4CF9-9A8F-210F7F79E8F6}" srcId="{E27EC399-3650-48C0-ABF9-B89137CB43F5}" destId="{374E1E2D-DDE7-45E4-B679-59CA7A2D4C04}" srcOrd="0" destOrd="0" parTransId="{36BEBC58-3F5A-4EEC-ACE9-19C382900116}" sibTransId="{E11ECA47-E1F9-4EA9-9737-6F77D9621E62}"/>
    <dgm:cxn modelId="{9DF9B1E5-3524-47C6-A4C1-49FFDC8AFD0E}" srcId="{E27EC399-3650-48C0-ABF9-B89137CB43F5}" destId="{EF620FF4-579D-48A9-89B6-51FE12132457}" srcOrd="2" destOrd="0" parTransId="{85BCF7FD-0641-434A-8382-D201A8DC8FA8}" sibTransId="{C70B0FCE-F197-4BDF-B9F0-931AC19108CE}"/>
    <dgm:cxn modelId="{E17CDB53-F777-45B4-B686-91C1FA42A6BE}" type="presOf" srcId="{F856F31A-04F8-4FCE-A615-DA15D7CCE61B}" destId="{9E6984D3-5416-4160-AF76-EAE75E8A2CE5}" srcOrd="0" destOrd="0" presId="urn:microsoft.com/office/officeart/2005/8/layout/cycle3"/>
    <dgm:cxn modelId="{67F1BF9A-AEF5-45FB-AF90-485DC0479461}" srcId="{E27EC399-3650-48C0-ABF9-B89137CB43F5}" destId="{71995730-6D19-4BE8-9657-3ADBADE8A2C8}" srcOrd="3" destOrd="0" parTransId="{0616D3D0-C064-485E-BD9D-3254AB2481CC}" sibTransId="{E6976A35-A87F-49B3-87F5-55C4B65A3C67}"/>
    <dgm:cxn modelId="{F5677809-A4E1-47D7-BFCE-7436F1D8CAB6}" type="presOf" srcId="{71995730-6D19-4BE8-9657-3ADBADE8A2C8}" destId="{0ADF6E50-AE3A-4FC9-A2F1-5F36341A9FC5}" srcOrd="0" destOrd="0" presId="urn:microsoft.com/office/officeart/2005/8/layout/cycle3"/>
    <dgm:cxn modelId="{32B06600-C948-457E-861B-A3B02C7A456B}" type="presParOf" srcId="{D1AE7B9B-4FD7-4802-A016-68EF206D4CE3}" destId="{9F4D46B4-7E3D-432F-8B57-1A3494CE994C}" srcOrd="0" destOrd="0" presId="urn:microsoft.com/office/officeart/2005/8/layout/cycle3"/>
    <dgm:cxn modelId="{95EF2EDD-BF6F-4D99-A7A3-57D769EB15B4}" type="presParOf" srcId="{9F4D46B4-7E3D-432F-8B57-1A3494CE994C}" destId="{EF207E09-3713-440E-BBB4-AD11D207A23D}" srcOrd="0" destOrd="0" presId="urn:microsoft.com/office/officeart/2005/8/layout/cycle3"/>
    <dgm:cxn modelId="{775178BB-3C52-4DE8-8373-C5DF68BB2BBF}" type="presParOf" srcId="{9F4D46B4-7E3D-432F-8B57-1A3494CE994C}" destId="{87F7F6A8-681A-4A80-8A70-38DDAA79020E}" srcOrd="1" destOrd="0" presId="urn:microsoft.com/office/officeart/2005/8/layout/cycle3"/>
    <dgm:cxn modelId="{3728CD05-160C-4CF2-B870-3C628BC56F08}" type="presParOf" srcId="{9F4D46B4-7E3D-432F-8B57-1A3494CE994C}" destId="{9E6984D3-5416-4160-AF76-EAE75E8A2CE5}" srcOrd="2" destOrd="0" presId="urn:microsoft.com/office/officeart/2005/8/layout/cycle3"/>
    <dgm:cxn modelId="{C2DCC59C-E118-42B8-9932-C6A651340A37}" type="presParOf" srcId="{9F4D46B4-7E3D-432F-8B57-1A3494CE994C}" destId="{C1E654B7-03AA-49C4-8F7E-CCD08B692654}" srcOrd="3" destOrd="0" presId="urn:microsoft.com/office/officeart/2005/8/layout/cycle3"/>
    <dgm:cxn modelId="{7540C835-5544-415D-ACD6-A44A123FABB4}" type="presParOf" srcId="{9F4D46B4-7E3D-432F-8B57-1A3494CE994C}" destId="{0ADF6E50-AE3A-4FC9-A2F1-5F36341A9FC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CA2A8-7FD4-46CB-9D05-51003EB946B2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790032FC-C084-4F88-A768-C4B7C2F78EAF}">
      <dgm:prSet phldrT="[文字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申請納管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4DEAE0-3551-411A-8FD4-62A2CE4AB33D}" type="parTrans" cxnId="{A1EAA58D-5C59-4B4A-83CD-04D1CE28B706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7C3FCA-E9F0-4813-A2D7-A34B1C9A817F}" type="sibTrans" cxnId="{A1EAA58D-5C59-4B4A-83CD-04D1CE28B706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66D87A-9401-46ED-B26B-ECA547BA074C}">
      <dgm:prSet phldrT="[文字]"/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設置設備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D9B590-03FA-46FF-956E-93AB23A9F5DE}" type="parTrans" cxnId="{D872B450-8D74-488B-9BDE-A4F8061B9BF8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E700BE-BFD4-446F-BBC4-268C77232813}" type="sibTrans" cxnId="{D872B450-8D74-488B-9BDE-A4F8061B9BF8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56E2F2-98DB-481B-A67A-C56556920AA8}">
      <dgm:prSet phldrT="[文字]"/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申請聯接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2D972A-C303-4C43-B464-DBF30B1343E2}" type="parTrans" cxnId="{DD6EC5EA-297A-4B6F-958F-567707D543CF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401603-5F9E-4191-9D2A-F36E9FDD3F38}" type="sibTrans" cxnId="{DD6EC5EA-297A-4B6F-958F-567707D543CF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B87FAE-55E9-4107-8E48-C8813F24B904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現場勘驗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55F5FC-87C9-4F59-AC08-E8F1FA12B7D3}" type="parTrans" cxnId="{48E30A2D-AA2D-4B25-9CC9-D9327B86B981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2AFE40-51E3-44AE-AE1D-EF29D5166B6A}" type="sibTrans" cxnId="{48E30A2D-AA2D-4B25-9CC9-D9327B86B981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E08BED-6957-419B-8EF5-B24B11B86017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取得同意納管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07DFF2-B6B2-46F0-B9E7-A5FAEB3FFC81}" type="parTrans" cxnId="{F9932324-BB2E-4EF3-86C2-F290F091D09B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26C9A1-73B0-4531-B808-1E4334A42B8C}" type="sibTrans" cxnId="{F9932324-BB2E-4EF3-86C2-F290F091D09B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9E3C9-AD8F-4AD5-AB6D-B3AC2A7C7C3A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取得聯接使用證明</a:t>
          </a:r>
          <a:endParaRPr lang="zh-TW" alt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76ACEA-B7B9-42B1-AF19-77536BF5CFF6}" type="parTrans" cxnId="{4126CEA6-9DA9-4769-8007-DDA4AADFAD17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AE2A92-7694-48A3-BFA4-003C452ACF87}" type="sibTrans" cxnId="{4126CEA6-9DA9-4769-8007-DDA4AADFAD17}">
      <dgm:prSet/>
      <dgm:spPr/>
      <dgm:t>
        <a:bodyPr/>
        <a:lstStyle/>
        <a:p>
          <a:endParaRPr lang="zh-TW" altLang="en-US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0A4B00-12C9-45EF-AC25-4565E0F56A96}" type="pres">
      <dgm:prSet presAssocID="{E4ACA2A8-7FD4-46CB-9D05-51003EB946B2}" presName="CompostProcess" presStyleCnt="0">
        <dgm:presLayoutVars>
          <dgm:dir/>
          <dgm:resizeHandles val="exact"/>
        </dgm:presLayoutVars>
      </dgm:prSet>
      <dgm:spPr/>
    </dgm:pt>
    <dgm:pt modelId="{EA4759F2-46B9-45DF-A4B1-C6CDEC5B2BE7}" type="pres">
      <dgm:prSet presAssocID="{E4ACA2A8-7FD4-46CB-9D05-51003EB946B2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6626050-0CC3-4AE4-87DE-109334C839FB}" type="pres">
      <dgm:prSet presAssocID="{E4ACA2A8-7FD4-46CB-9D05-51003EB946B2}" presName="linearProcess" presStyleCnt="0"/>
      <dgm:spPr/>
    </dgm:pt>
    <dgm:pt modelId="{82145BB1-84F0-4C50-BBF3-261B56E5AC44}" type="pres">
      <dgm:prSet presAssocID="{790032FC-C084-4F88-A768-C4B7C2F78EAF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C66094-380F-4347-9366-6C14964CA225}" type="pres">
      <dgm:prSet presAssocID="{457C3FCA-E9F0-4813-A2D7-A34B1C9A817F}" presName="sibTrans" presStyleCnt="0"/>
      <dgm:spPr/>
    </dgm:pt>
    <dgm:pt modelId="{7C53E3CB-A518-4B78-8C17-37A17F3AA45D}" type="pres">
      <dgm:prSet presAssocID="{EBE08BED-6957-419B-8EF5-B24B11B8601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2A4851-A548-43E8-BF94-BAE4437F1D0A}" type="pres">
      <dgm:prSet presAssocID="{8E26C9A1-73B0-4531-B808-1E4334A42B8C}" presName="sibTrans" presStyleCnt="0"/>
      <dgm:spPr/>
    </dgm:pt>
    <dgm:pt modelId="{35D62834-DB0F-4E90-A5E2-6BBE999C0724}" type="pres">
      <dgm:prSet presAssocID="{7066D87A-9401-46ED-B26B-ECA547BA074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2446F-E0A2-495E-BFB9-A7F7EE5A9D16}" type="pres">
      <dgm:prSet presAssocID="{ACE700BE-BFD4-446F-BBC4-268C77232813}" presName="sibTrans" presStyleCnt="0"/>
      <dgm:spPr/>
    </dgm:pt>
    <dgm:pt modelId="{BD9D5704-698B-4625-98EA-60E0CC6A6E63}" type="pres">
      <dgm:prSet presAssocID="{1956E2F2-98DB-481B-A67A-C56556920AA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613642-0C4F-47A4-9C64-206FE15D868D}" type="pres">
      <dgm:prSet presAssocID="{6B401603-5F9E-4191-9D2A-F36E9FDD3F38}" presName="sibTrans" presStyleCnt="0"/>
      <dgm:spPr/>
    </dgm:pt>
    <dgm:pt modelId="{AA83EC01-CE22-4FA4-BD1A-8FEBECA7E37B}" type="pres">
      <dgm:prSet presAssocID="{2FB87FAE-55E9-4107-8E48-C8813F24B90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0736FC-3F1D-46B7-8134-7B76E24CA397}" type="pres">
      <dgm:prSet presAssocID="{132AFE40-51E3-44AE-AE1D-EF29D5166B6A}" presName="sibTrans" presStyleCnt="0"/>
      <dgm:spPr/>
    </dgm:pt>
    <dgm:pt modelId="{2ECCC049-A63B-42B6-999B-FAA8A30C2B2C}" type="pres">
      <dgm:prSet presAssocID="{C2A9E3C9-AD8F-4AD5-AB6D-B3AC2A7C7C3A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C0A2C9-9ABA-4F52-9179-C0293B08DD64}" type="presOf" srcId="{C2A9E3C9-AD8F-4AD5-AB6D-B3AC2A7C7C3A}" destId="{2ECCC049-A63B-42B6-999B-FAA8A30C2B2C}" srcOrd="0" destOrd="0" presId="urn:microsoft.com/office/officeart/2005/8/layout/hProcess9"/>
    <dgm:cxn modelId="{7EA03546-4434-4363-A055-8E29078039B3}" type="presOf" srcId="{790032FC-C084-4F88-A768-C4B7C2F78EAF}" destId="{82145BB1-84F0-4C50-BBF3-261B56E5AC44}" srcOrd="0" destOrd="0" presId="urn:microsoft.com/office/officeart/2005/8/layout/hProcess9"/>
    <dgm:cxn modelId="{F9932324-BB2E-4EF3-86C2-F290F091D09B}" srcId="{E4ACA2A8-7FD4-46CB-9D05-51003EB946B2}" destId="{EBE08BED-6957-419B-8EF5-B24B11B86017}" srcOrd="1" destOrd="0" parTransId="{8107DFF2-B6B2-46F0-B9E7-A5FAEB3FFC81}" sibTransId="{8E26C9A1-73B0-4531-B808-1E4334A42B8C}"/>
    <dgm:cxn modelId="{C18629CE-D28E-4B09-9B17-48B91C7AF84D}" type="presOf" srcId="{1956E2F2-98DB-481B-A67A-C56556920AA8}" destId="{BD9D5704-698B-4625-98EA-60E0CC6A6E63}" srcOrd="0" destOrd="0" presId="urn:microsoft.com/office/officeart/2005/8/layout/hProcess9"/>
    <dgm:cxn modelId="{D872B450-8D74-488B-9BDE-A4F8061B9BF8}" srcId="{E4ACA2A8-7FD4-46CB-9D05-51003EB946B2}" destId="{7066D87A-9401-46ED-B26B-ECA547BA074C}" srcOrd="2" destOrd="0" parTransId="{E3D9B590-03FA-46FF-956E-93AB23A9F5DE}" sibTransId="{ACE700BE-BFD4-446F-BBC4-268C77232813}"/>
    <dgm:cxn modelId="{A1EAA58D-5C59-4B4A-83CD-04D1CE28B706}" srcId="{E4ACA2A8-7FD4-46CB-9D05-51003EB946B2}" destId="{790032FC-C084-4F88-A768-C4B7C2F78EAF}" srcOrd="0" destOrd="0" parTransId="{EB4DEAE0-3551-411A-8FD4-62A2CE4AB33D}" sibTransId="{457C3FCA-E9F0-4813-A2D7-A34B1C9A817F}"/>
    <dgm:cxn modelId="{361F0D63-EA2C-4A22-87EA-23F6E520BE16}" type="presOf" srcId="{2FB87FAE-55E9-4107-8E48-C8813F24B904}" destId="{AA83EC01-CE22-4FA4-BD1A-8FEBECA7E37B}" srcOrd="0" destOrd="0" presId="urn:microsoft.com/office/officeart/2005/8/layout/hProcess9"/>
    <dgm:cxn modelId="{DD6EC5EA-297A-4B6F-958F-567707D543CF}" srcId="{E4ACA2A8-7FD4-46CB-9D05-51003EB946B2}" destId="{1956E2F2-98DB-481B-A67A-C56556920AA8}" srcOrd="3" destOrd="0" parTransId="{C62D972A-C303-4C43-B464-DBF30B1343E2}" sibTransId="{6B401603-5F9E-4191-9D2A-F36E9FDD3F38}"/>
    <dgm:cxn modelId="{48E30A2D-AA2D-4B25-9CC9-D9327B86B981}" srcId="{E4ACA2A8-7FD4-46CB-9D05-51003EB946B2}" destId="{2FB87FAE-55E9-4107-8E48-C8813F24B904}" srcOrd="4" destOrd="0" parTransId="{3E55F5FC-87C9-4F59-AC08-E8F1FA12B7D3}" sibTransId="{132AFE40-51E3-44AE-AE1D-EF29D5166B6A}"/>
    <dgm:cxn modelId="{4514EC02-9BE0-49FA-B6BA-3DD56AFDA3CC}" type="presOf" srcId="{E4ACA2A8-7FD4-46CB-9D05-51003EB946B2}" destId="{4E0A4B00-12C9-45EF-AC25-4565E0F56A96}" srcOrd="0" destOrd="0" presId="urn:microsoft.com/office/officeart/2005/8/layout/hProcess9"/>
    <dgm:cxn modelId="{4126CEA6-9DA9-4769-8007-DDA4AADFAD17}" srcId="{E4ACA2A8-7FD4-46CB-9D05-51003EB946B2}" destId="{C2A9E3C9-AD8F-4AD5-AB6D-B3AC2A7C7C3A}" srcOrd="5" destOrd="0" parTransId="{5676ACEA-B7B9-42B1-AF19-77536BF5CFF6}" sibTransId="{75AE2A92-7694-48A3-BFA4-003C452ACF87}"/>
    <dgm:cxn modelId="{3DBA5AFE-CE63-41E4-B8E0-C27BA0098D7C}" type="presOf" srcId="{7066D87A-9401-46ED-B26B-ECA547BA074C}" destId="{35D62834-DB0F-4E90-A5E2-6BBE999C0724}" srcOrd="0" destOrd="0" presId="urn:microsoft.com/office/officeart/2005/8/layout/hProcess9"/>
    <dgm:cxn modelId="{311C840D-0FCC-417B-9E8F-16FE7E963C7D}" type="presOf" srcId="{EBE08BED-6957-419B-8EF5-B24B11B86017}" destId="{7C53E3CB-A518-4B78-8C17-37A17F3AA45D}" srcOrd="0" destOrd="0" presId="urn:microsoft.com/office/officeart/2005/8/layout/hProcess9"/>
    <dgm:cxn modelId="{26017196-3E14-488A-986C-A94DF7FE3845}" type="presParOf" srcId="{4E0A4B00-12C9-45EF-AC25-4565E0F56A96}" destId="{EA4759F2-46B9-45DF-A4B1-C6CDEC5B2BE7}" srcOrd="0" destOrd="0" presId="urn:microsoft.com/office/officeart/2005/8/layout/hProcess9"/>
    <dgm:cxn modelId="{F2FE1BE1-B33D-4C1D-97F4-0C25D3420E41}" type="presParOf" srcId="{4E0A4B00-12C9-45EF-AC25-4565E0F56A96}" destId="{F6626050-0CC3-4AE4-87DE-109334C839FB}" srcOrd="1" destOrd="0" presId="urn:microsoft.com/office/officeart/2005/8/layout/hProcess9"/>
    <dgm:cxn modelId="{31585F77-B6CC-4005-B6E3-92D7012F65CC}" type="presParOf" srcId="{F6626050-0CC3-4AE4-87DE-109334C839FB}" destId="{82145BB1-84F0-4C50-BBF3-261B56E5AC44}" srcOrd="0" destOrd="0" presId="urn:microsoft.com/office/officeart/2005/8/layout/hProcess9"/>
    <dgm:cxn modelId="{05C0889C-2D03-4486-BEA6-F59C1852807D}" type="presParOf" srcId="{F6626050-0CC3-4AE4-87DE-109334C839FB}" destId="{BAC66094-380F-4347-9366-6C14964CA225}" srcOrd="1" destOrd="0" presId="urn:microsoft.com/office/officeart/2005/8/layout/hProcess9"/>
    <dgm:cxn modelId="{9D6292C3-5E33-4562-8395-3DE94C2A45A0}" type="presParOf" srcId="{F6626050-0CC3-4AE4-87DE-109334C839FB}" destId="{7C53E3CB-A518-4B78-8C17-37A17F3AA45D}" srcOrd="2" destOrd="0" presId="urn:microsoft.com/office/officeart/2005/8/layout/hProcess9"/>
    <dgm:cxn modelId="{98D022F8-F6EC-49C4-ABC6-92809E4FF4CA}" type="presParOf" srcId="{F6626050-0CC3-4AE4-87DE-109334C839FB}" destId="{C22A4851-A548-43E8-BF94-BAE4437F1D0A}" srcOrd="3" destOrd="0" presId="urn:microsoft.com/office/officeart/2005/8/layout/hProcess9"/>
    <dgm:cxn modelId="{21EF2486-1854-43A6-9FC1-A5D855A1DCBF}" type="presParOf" srcId="{F6626050-0CC3-4AE4-87DE-109334C839FB}" destId="{35D62834-DB0F-4E90-A5E2-6BBE999C0724}" srcOrd="4" destOrd="0" presId="urn:microsoft.com/office/officeart/2005/8/layout/hProcess9"/>
    <dgm:cxn modelId="{653EF78E-0055-40AA-83C5-CA32900763F0}" type="presParOf" srcId="{F6626050-0CC3-4AE4-87DE-109334C839FB}" destId="{85E2446F-E0A2-495E-BFB9-A7F7EE5A9D16}" srcOrd="5" destOrd="0" presId="urn:microsoft.com/office/officeart/2005/8/layout/hProcess9"/>
    <dgm:cxn modelId="{6987AE90-7FEB-4652-974F-636FB3EE71E0}" type="presParOf" srcId="{F6626050-0CC3-4AE4-87DE-109334C839FB}" destId="{BD9D5704-698B-4625-98EA-60E0CC6A6E63}" srcOrd="6" destOrd="0" presId="urn:microsoft.com/office/officeart/2005/8/layout/hProcess9"/>
    <dgm:cxn modelId="{DA7B42A0-5224-41F4-A07D-0791A57AC9D7}" type="presParOf" srcId="{F6626050-0CC3-4AE4-87DE-109334C839FB}" destId="{EE613642-0C4F-47A4-9C64-206FE15D868D}" srcOrd="7" destOrd="0" presId="urn:microsoft.com/office/officeart/2005/8/layout/hProcess9"/>
    <dgm:cxn modelId="{42F97746-A29A-4DCE-99BB-FE8F2780663D}" type="presParOf" srcId="{F6626050-0CC3-4AE4-87DE-109334C839FB}" destId="{AA83EC01-CE22-4FA4-BD1A-8FEBECA7E37B}" srcOrd="8" destOrd="0" presId="urn:microsoft.com/office/officeart/2005/8/layout/hProcess9"/>
    <dgm:cxn modelId="{13766860-B9E4-45B3-8A60-A820499EC40B}" type="presParOf" srcId="{F6626050-0CC3-4AE4-87DE-109334C839FB}" destId="{CB0736FC-3F1D-46B7-8134-7B76E24CA397}" srcOrd="9" destOrd="0" presId="urn:microsoft.com/office/officeart/2005/8/layout/hProcess9"/>
    <dgm:cxn modelId="{735E62F2-D27E-4C37-9BBD-14080C0F0AC8}" type="presParOf" srcId="{F6626050-0CC3-4AE4-87DE-109334C839FB}" destId="{2ECCC049-A63B-42B6-999B-FAA8A30C2B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7F6A8-681A-4A80-8A70-38DDAA79020E}">
      <dsp:nvSpPr>
        <dsp:cNvPr id="0" name=""/>
        <dsp:cNvSpPr/>
      </dsp:nvSpPr>
      <dsp:spPr>
        <a:xfrm>
          <a:off x="1466132" y="-249439"/>
          <a:ext cx="4434449" cy="4434449"/>
        </a:xfrm>
        <a:prstGeom prst="circularArrow">
          <a:avLst>
            <a:gd name="adj1" fmla="val 4668"/>
            <a:gd name="adj2" fmla="val 272909"/>
            <a:gd name="adj3" fmla="val 12924599"/>
            <a:gd name="adj4" fmla="val 17967598"/>
            <a:gd name="adj5" fmla="val 4847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EF207E09-3713-440E-BBB4-AD11D207A23D}">
      <dsp:nvSpPr>
        <dsp:cNvPr id="0" name=""/>
        <dsp:cNvSpPr/>
      </dsp:nvSpPr>
      <dsp:spPr>
        <a:xfrm>
          <a:off x="2267056" y="1052"/>
          <a:ext cx="2882710" cy="14413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一、空污核配量先行至園區辦理</a:t>
          </a:r>
          <a:r>
            <a:rPr lang="en-US" altLang="zh-TW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變更</a:t>
          </a:r>
          <a:r>
            <a:rPr lang="en-US" altLang="zh-TW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endParaRPr lang="zh-TW" altLang="en-US" sz="17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7056" y="1052"/>
        <a:ext cx="2882710" cy="1441355"/>
      </dsp:txXfrm>
    </dsp:sp>
    <dsp:sp modelId="{9E6984D3-5416-4160-AF76-EAE75E8A2CE5}">
      <dsp:nvSpPr>
        <dsp:cNvPr id="0" name=""/>
        <dsp:cNvSpPr/>
      </dsp:nvSpPr>
      <dsp:spPr>
        <a:xfrm>
          <a:off x="3859318" y="1593314"/>
          <a:ext cx="2882710" cy="14413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二、環保局辦理</a:t>
          </a:r>
          <a:endParaRPr lang="en-US" altLang="zh-TW" sz="1700" kern="1200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異動及展延</a:t>
          </a:r>
          <a:endParaRPr lang="zh-TW" altLang="en-US" sz="17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59318" y="1593314"/>
        <a:ext cx="2882710" cy="1441355"/>
      </dsp:txXfrm>
    </dsp:sp>
    <dsp:sp modelId="{C1E654B7-03AA-49C4-8F7E-CCD08B692654}">
      <dsp:nvSpPr>
        <dsp:cNvPr id="0" name=""/>
        <dsp:cNvSpPr/>
      </dsp:nvSpPr>
      <dsp:spPr>
        <a:xfrm>
          <a:off x="2267056" y="3185576"/>
          <a:ext cx="2882710" cy="14413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三、若因試車後及環保局許可污染物核准量，與園區辦理</a:t>
          </a:r>
          <a:r>
            <a:rPr lang="en-US" altLang="zh-TW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變更</a:t>
          </a:r>
          <a:r>
            <a:rPr lang="en-US" altLang="zh-TW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申請量不同之情形</a:t>
          </a:r>
          <a:endParaRPr lang="en-US" altLang="zh-TW" sz="1700" kern="1200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7056" y="3185576"/>
        <a:ext cx="2882710" cy="1441355"/>
      </dsp:txXfrm>
    </dsp:sp>
    <dsp:sp modelId="{0ADF6E50-AE3A-4FC9-A2F1-5F36341A9FC5}">
      <dsp:nvSpPr>
        <dsp:cNvPr id="0" name=""/>
        <dsp:cNvSpPr/>
      </dsp:nvSpPr>
      <dsp:spPr>
        <a:xfrm>
          <a:off x="674794" y="1593314"/>
          <a:ext cx="2882710" cy="14413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四、請再行至園區辦理空污核配量</a:t>
          </a:r>
          <a:r>
            <a:rPr lang="en-US" altLang="zh-TW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變更</a:t>
          </a:r>
          <a:r>
            <a:rPr lang="en-US" altLang="zh-TW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7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申請，須與許可量相符</a:t>
          </a:r>
          <a:endParaRPr lang="zh-TW" altLang="en-US" sz="17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74794" y="1593314"/>
        <a:ext cx="2882710" cy="14413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759F2-46B9-45DF-A4B1-C6CDEC5B2BE7}">
      <dsp:nvSpPr>
        <dsp:cNvPr id="0" name=""/>
        <dsp:cNvSpPr/>
      </dsp:nvSpPr>
      <dsp:spPr>
        <a:xfrm>
          <a:off x="640820" y="0"/>
          <a:ext cx="7262630" cy="1764760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2145BB1-84F0-4C50-BBF3-261B56E5AC44}">
      <dsp:nvSpPr>
        <dsp:cNvPr id="0" name=""/>
        <dsp:cNvSpPr/>
      </dsp:nvSpPr>
      <dsp:spPr>
        <a:xfrm>
          <a:off x="5280" y="529428"/>
          <a:ext cx="1302513" cy="70590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申請納管</a:t>
          </a:r>
          <a:endParaRPr lang="zh-TW" altLang="en-US" sz="13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80" y="529428"/>
        <a:ext cx="1302513" cy="705904"/>
      </dsp:txXfrm>
    </dsp:sp>
    <dsp:sp modelId="{7C53E3CB-A518-4B78-8C17-37A17F3AA45D}">
      <dsp:nvSpPr>
        <dsp:cNvPr id="0" name=""/>
        <dsp:cNvSpPr/>
      </dsp:nvSpPr>
      <dsp:spPr>
        <a:xfrm>
          <a:off x="1451519" y="529428"/>
          <a:ext cx="1302513" cy="70590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取得同意納管</a:t>
          </a:r>
          <a:endParaRPr lang="zh-TW" altLang="en-US" sz="13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51519" y="529428"/>
        <a:ext cx="1302513" cy="705904"/>
      </dsp:txXfrm>
    </dsp:sp>
    <dsp:sp modelId="{35D62834-DB0F-4E90-A5E2-6BBE999C0724}">
      <dsp:nvSpPr>
        <dsp:cNvPr id="0" name=""/>
        <dsp:cNvSpPr/>
      </dsp:nvSpPr>
      <dsp:spPr>
        <a:xfrm>
          <a:off x="2897758" y="529428"/>
          <a:ext cx="1302513" cy="7059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設置設備</a:t>
          </a:r>
          <a:endParaRPr lang="zh-TW" altLang="en-US" sz="13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97758" y="529428"/>
        <a:ext cx="1302513" cy="705904"/>
      </dsp:txXfrm>
    </dsp:sp>
    <dsp:sp modelId="{BD9D5704-698B-4625-98EA-60E0CC6A6E63}">
      <dsp:nvSpPr>
        <dsp:cNvPr id="0" name=""/>
        <dsp:cNvSpPr/>
      </dsp:nvSpPr>
      <dsp:spPr>
        <a:xfrm>
          <a:off x="4343998" y="529428"/>
          <a:ext cx="1302513" cy="705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申請聯接</a:t>
          </a:r>
          <a:endParaRPr lang="zh-TW" altLang="en-US" sz="13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43998" y="529428"/>
        <a:ext cx="1302513" cy="705904"/>
      </dsp:txXfrm>
    </dsp:sp>
    <dsp:sp modelId="{AA83EC01-CE22-4FA4-BD1A-8FEBECA7E37B}">
      <dsp:nvSpPr>
        <dsp:cNvPr id="0" name=""/>
        <dsp:cNvSpPr/>
      </dsp:nvSpPr>
      <dsp:spPr>
        <a:xfrm>
          <a:off x="5790237" y="529428"/>
          <a:ext cx="1302513" cy="70590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現場勘驗</a:t>
          </a:r>
          <a:endParaRPr lang="zh-TW" altLang="en-US" sz="13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90237" y="529428"/>
        <a:ext cx="1302513" cy="705904"/>
      </dsp:txXfrm>
    </dsp:sp>
    <dsp:sp modelId="{2ECCC049-A63B-42B6-999B-FAA8A30C2B2C}">
      <dsp:nvSpPr>
        <dsp:cNvPr id="0" name=""/>
        <dsp:cNvSpPr/>
      </dsp:nvSpPr>
      <dsp:spPr>
        <a:xfrm>
          <a:off x="7236477" y="529428"/>
          <a:ext cx="1302513" cy="70590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取得聯接使用證明</a:t>
          </a:r>
          <a:endParaRPr lang="zh-TW" altLang="en-US" sz="13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36477" y="529428"/>
        <a:ext cx="1302513" cy="70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/>
          <a:lstStyle>
            <a:lvl1pPr algn="r">
              <a:defRPr sz="1200"/>
            </a:lvl1pPr>
          </a:lstStyle>
          <a:p>
            <a:fld id="{32B6C150-EDB7-43F0-B46E-95AD7D0C8E67}" type="datetimeFigureOut">
              <a:rPr lang="zh-TW" altLang="en-US" smtClean="0"/>
              <a:pPr/>
              <a:t>2017/4/26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 anchor="b"/>
          <a:lstStyle>
            <a:lvl1pPr algn="r">
              <a:defRPr sz="1200"/>
            </a:lvl1pPr>
          </a:lstStyle>
          <a:p>
            <a:fld id="{A0C8F29A-17C6-4172-B3F0-173E2DABB2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6550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/>
          <a:lstStyle>
            <a:lvl1pPr algn="r">
              <a:defRPr sz="1200"/>
            </a:lvl1pPr>
          </a:lstStyle>
          <a:p>
            <a:pPr>
              <a:defRPr/>
            </a:pPr>
            <a:fld id="{B36EACCB-22E8-4FD7-94E6-43D07D681832}" type="datetimeFigureOut">
              <a:rPr lang="zh-TW" altLang="en-US"/>
              <a:pPr>
                <a:defRPr/>
              </a:pPr>
              <a:t>2017/4/26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5" tIns="45523" rIns="91045" bIns="45523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045" tIns="45523" rIns="91045" bIns="45523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045" tIns="45523" rIns="91045" bIns="45523" rtlCol="0" anchor="b"/>
          <a:lstStyle>
            <a:lvl1pPr algn="r">
              <a:defRPr sz="1200"/>
            </a:lvl1pPr>
          </a:lstStyle>
          <a:p>
            <a:pPr>
              <a:defRPr/>
            </a:pPr>
            <a:fld id="{31144848-3F1F-43F0-84F5-37117B431F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604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4C32F-16BB-490D-A9BC-F6A5C4FA46D5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02_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3657600" y="2819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7" name="Picture 28" descr="02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2133600"/>
            <a:ext cx="4876800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895600"/>
            <a:ext cx="4800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228600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3048000" cy="228600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6553200"/>
            <a:ext cx="2438400" cy="228600"/>
          </a:xfrm>
        </p:spPr>
        <p:txBody>
          <a:bodyPr/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0691C8B-4FA6-4A13-B7D2-7BF21FE865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3791-8400-46C3-ABB2-9C975EE5C5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00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00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FDC7-8492-4171-9FA8-0A647E244B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768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101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AD07-A09F-4E13-B3C8-FF0904EA02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F106-317F-4C6B-BD32-E73BE6F35F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1B9B-1F90-4195-A584-EFB11C50A3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B985-A137-45F6-8FC4-E019345198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3C8-F649-4B5B-AFCF-31747BE22B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4240-0109-45D4-86D4-1B4C61091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1D54-A064-4FE9-BB6B-4024921F6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8848-18B6-4281-9B63-7664FE8637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E68A-F2EA-443F-8DB9-06B4DB3B92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7" descr="02_back_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23875"/>
            <a:ext cx="264001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228600" y="457200"/>
            <a:ext cx="8686800" cy="61531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white">
          <a:xfrm>
            <a:off x="5715000" y="6305550"/>
            <a:ext cx="30099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white">
          <a:xfrm>
            <a:off x="609600" y="133350"/>
            <a:ext cx="5562600" cy="1085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19200"/>
            <a:ext cx="82296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35317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i="1">
                <a:solidFill>
                  <a:srgbClr val="333399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C006CA66-986F-4EC5-B137-75E0593E51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228600"/>
            <a:ext cx="4876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3083" name="Picture 56" descr="02_ic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90500"/>
            <a:ext cx="6619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7704" y="1663775"/>
            <a:ext cx="7200354" cy="9731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TW" sz="28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8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年度岡山本洲產業園區開發計畫</a:t>
            </a:r>
            <a:br>
              <a:rPr lang="zh-TW" altLang="en-US" sz="28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執行環評承諾事項綜合管理委託技術服務案</a:t>
            </a: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gray">
          <a:xfrm>
            <a:off x="2703984" y="3164210"/>
            <a:ext cx="6336705" cy="14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en-US" sz="2800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800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岡山本洲產業園區水資源法規暨管理</a:t>
            </a:r>
            <a:r>
              <a:rPr lang="zh-TW" altLang="en-US" sz="2800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kern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en-US" sz="2800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宣導說明會</a:t>
            </a:r>
            <a:endParaRPr lang="zh-TW" altLang="en-US" sz="2800" kern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411760" y="6129338"/>
            <a:ext cx="5842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31" name="Group 16"/>
          <p:cNvGrpSpPr>
            <a:grpSpLocks/>
          </p:cNvGrpSpPr>
          <p:nvPr/>
        </p:nvGrpSpPr>
        <p:grpSpPr bwMode="auto">
          <a:xfrm>
            <a:off x="4356100" y="5397500"/>
            <a:ext cx="4452938" cy="646113"/>
            <a:chOff x="1486" y="3437"/>
            <a:chExt cx="2805" cy="407"/>
          </a:xfrm>
        </p:grpSpPr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1662" y="3437"/>
              <a:ext cx="262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0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環佑實業有限公司</a:t>
              </a:r>
            </a:p>
            <a:p>
              <a:pPr algn="l"/>
              <a:r>
                <a:rPr lang="en-US" altLang="zh-TW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AROUNDING-YOU ENVIRONMENTAL ENG. CO</a:t>
              </a:r>
              <a:r>
                <a:rPr lang="en-US" altLang="zh-TW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1486" y="3499"/>
            <a:ext cx="181" cy="181"/>
          </p:xfrm>
          <a:graphic>
            <a:graphicData uri="http://schemas.openxmlformats.org/presentationml/2006/ole">
              <p:oleObj spid="_x0000_s1166" r:id="rId3" imgW="1244600" imgH="1244600" progId="Word.Picture.8">
                <p:embed/>
              </p:oleObj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995738" y="5013325"/>
            <a:ext cx="174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簡報單位：</a:t>
            </a:r>
          </a:p>
        </p:txBody>
      </p:sp>
      <p:sp>
        <p:nvSpPr>
          <p:cNvPr id="19" name="矩形 18"/>
          <p:cNvSpPr/>
          <p:nvPr/>
        </p:nvSpPr>
        <p:spPr>
          <a:xfrm>
            <a:off x="4099054" y="692696"/>
            <a:ext cx="486543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zh-TW" sz="360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高雄市政府經濟發展局</a:t>
            </a:r>
            <a:endParaRPr lang="zh-TW" altLang="en-US" sz="3600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4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CD451A88-E262-4A4B-A9E3-0EE71001D2B5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5" name="圖片 12" descr="120px-Kaohsiung_City_Seal_2010_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4813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10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441107" y="1628800"/>
            <a:ext cx="470695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環保局委託高雄市經濟發展局辦理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水污染防治查證權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委託範圍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工業區專用下水道系統區域</a:t>
            </a:r>
          </a:p>
          <a:p>
            <a:pPr marL="285750" indent="-285750" algn="just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委託項目</a:t>
            </a:r>
            <a:endParaRPr lang="en-US" altLang="zh-TW" sz="20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檢查污染物來源及廢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污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水處理、排放情形。</a:t>
            </a:r>
            <a:endParaRPr lang="en-US" altLang="zh-TW" sz="2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有關廢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污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水處理、排放情形之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拍照或攝影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公告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70" y="836712"/>
            <a:ext cx="3865094" cy="5467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539552" y="970046"/>
            <a:ext cx="1068736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查證權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07395" y="195263"/>
            <a:ext cx="4728701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法令</a:t>
            </a: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宣導事項</a:t>
            </a:r>
            <a:endParaRPr lang="zh-TW" alt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41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11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441107" y="1443548"/>
            <a:ext cx="470695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環境調查曾發現園區附近有保育類動植物，如雨傘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節、遊隼、鳳頭蒼鷹、黑翅鳶、環頸雉、燕鴴、紅尾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伯勞等，依據動物保護法之規定禁止宰殺、獵捕野生動物。</a:t>
            </a:r>
            <a:endParaRPr lang="en-US" altLang="zh-TW" sz="2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Clr>
                <a:srgbClr val="0000FF"/>
              </a:buClr>
            </a:pPr>
            <a:endParaRPr lang="en-US" altLang="zh-TW" sz="2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請園區廠商加強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宣導，以保護園區野生動植物！</a:t>
            </a:r>
            <a:endParaRPr lang="en-US" altLang="zh-TW" sz="2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Clr>
                <a:srgbClr val="0000FF"/>
              </a:buClr>
              <a:buFont typeface="Wingdings" panose="05000000000000000000" pitchFamily="2" charset="2"/>
              <a:buChar char="p"/>
            </a:pPr>
            <a:endParaRPr lang="en-US" altLang="zh-TW" sz="2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07395" y="836712"/>
            <a:ext cx="1992066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動保法令宣導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07395" y="195263"/>
            <a:ext cx="4728701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參、法令</a:t>
            </a: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宣導事項</a:t>
            </a:r>
            <a:endParaRPr lang="zh-TW" alt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黑翅鳶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84" y="1532206"/>
            <a:ext cx="27511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21" y="3933056"/>
            <a:ext cx="27051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-04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40" y="3945840"/>
            <a:ext cx="3140228" cy="2093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6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\AppData\Local\Microsoft\Windows\Temporary Internet Files\Content.IE5\WQ1FKMS9\MC900335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5112568" cy="3532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ea typeface="新細明體" pitchFamily="18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ea typeface="新細明體" pitchFamily="18" charset="-120"/>
              </a:rPr>
              <a:pPr/>
              <a:t>12</a:t>
            </a:fld>
            <a:endParaRPr lang="en-US" altLang="zh-TW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" name="Picture 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707395" y="195263"/>
            <a:ext cx="3936613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en-US" altLang="zh-TW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zh-TW" altLang="en-US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46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700338" y="1268413"/>
            <a:ext cx="601186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9600" b="1" dirty="0">
                <a:solidFill>
                  <a:srgbClr val="0000CC"/>
                </a:solidFill>
                <a:latin typeface="金梅淡古字形原體" pitchFamily="49" charset="-120"/>
                <a:ea typeface="文鼎中粗隸" pitchFamily="49" charset="-120"/>
              </a:rPr>
              <a:t>簡報完畢</a:t>
            </a:r>
            <a:br>
              <a:rPr lang="zh-TW" altLang="en-US" sz="9600" b="1" dirty="0">
                <a:solidFill>
                  <a:srgbClr val="0000CC"/>
                </a:solidFill>
                <a:latin typeface="金梅淡古字形原體" pitchFamily="49" charset="-120"/>
                <a:ea typeface="文鼎中粗隸" pitchFamily="49" charset="-120"/>
              </a:rPr>
            </a:br>
            <a:r>
              <a:rPr lang="zh-TW" altLang="en-US" sz="9600" b="1" dirty="0">
                <a:solidFill>
                  <a:srgbClr val="0000CC"/>
                </a:solidFill>
                <a:latin typeface="金梅淡古字形原體" pitchFamily="49" charset="-120"/>
                <a:ea typeface="文鼎中粗隸" pitchFamily="49" charset="-120"/>
              </a:rPr>
              <a:t> 敬請指教</a:t>
            </a:r>
          </a:p>
        </p:txBody>
      </p:sp>
      <p:sp>
        <p:nvSpPr>
          <p:cNvPr id="2052" name="Oval 6"/>
          <p:cNvSpPr>
            <a:spLocks noChangeAspect="1" noChangeArrowheads="1"/>
          </p:cNvSpPr>
          <p:nvPr/>
        </p:nvSpPr>
        <p:spPr bwMode="auto">
          <a:xfrm>
            <a:off x="4805360" y="4729163"/>
            <a:ext cx="460375" cy="406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zh-TW" altLang="en-US" sz="3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5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ea typeface="新細明體" pitchFamily="18" charset="-120"/>
            </a:endParaRPr>
          </a:p>
          <a:p>
            <a:fld id="{E48B679D-6516-4A06-8F53-384DEA122909}" type="slidenum">
              <a:rPr lang="zh-TW" altLang="en-US" sz="1400" smtClean="0">
                <a:solidFill>
                  <a:srgbClr val="000000"/>
                </a:solidFill>
                <a:ea typeface="新細明體" pitchFamily="18" charset="-120"/>
              </a:rPr>
              <a:pPr/>
              <a:t>13</a:t>
            </a:fld>
            <a:endParaRPr lang="en-US" altLang="zh-TW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Documents and Settings\21\桌面\平面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2" t="13229" r="2603" b="2756"/>
          <a:stretch>
            <a:fillRect/>
          </a:stretch>
        </p:blipFill>
        <p:spPr bwMode="auto">
          <a:xfrm>
            <a:off x="6012160" y="764704"/>
            <a:ext cx="2711224" cy="312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03648" y="3501008"/>
            <a:ext cx="713412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900113" indent="-900113" algn="l">
              <a:spcBef>
                <a:spcPts val="1200"/>
              </a:spcBef>
            </a:pPr>
            <a:r>
              <a:rPr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、本園區</a:t>
            </a:r>
            <a:r>
              <a:rPr lang="zh-TW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r>
              <a:rPr lang="zh-TW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法規相關許可申請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0113" indent="-900113" algn="l">
              <a:spcBef>
                <a:spcPts val="1200"/>
              </a:spcBef>
            </a:pPr>
            <a:r>
              <a:rPr lang="zh-TW" alt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貳、環保法規相關許可申請說明</a:t>
            </a:r>
            <a:endParaRPr lang="en-US" altLang="zh-TW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0113" indent="-900113" algn="l">
              <a:spcBef>
                <a:spcPts val="1200"/>
              </a:spcBef>
            </a:pP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参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空氣</a:t>
            </a:r>
            <a:r>
              <a:rPr lang="zh-TW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品質惡化通報應變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程序說明</a:t>
            </a:r>
            <a:endParaRPr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0113" indent="-900113" algn="l">
              <a:spcBef>
                <a:spcPts val="1200"/>
              </a:spcBef>
            </a:pP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其他相關法令宣導事項</a:t>
            </a:r>
            <a:endParaRPr lang="en-US" altLang="zh-TW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0113" indent="-900113" algn="l">
              <a:spcBef>
                <a:spcPts val="1200"/>
              </a:spcBef>
            </a:pP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283904" y="1271471"/>
            <a:ext cx="1130399" cy="4729297"/>
            <a:chOff x="326" y="728"/>
            <a:chExt cx="1042" cy="3074"/>
          </a:xfrm>
        </p:grpSpPr>
        <p:cxnSp>
          <p:nvCxnSpPr>
            <p:cNvPr id="5130" name="直線接點 24"/>
            <p:cNvCxnSpPr>
              <a:cxnSpLocks noChangeShapeType="1"/>
            </p:cNvCxnSpPr>
            <p:nvPr/>
          </p:nvCxnSpPr>
          <p:spPr bwMode="auto">
            <a:xfrm flipH="1">
              <a:off x="609" y="1105"/>
              <a:ext cx="247" cy="757"/>
            </a:xfrm>
            <a:prstGeom prst="line">
              <a:avLst/>
            </a:prstGeom>
            <a:noFill/>
            <a:ln w="117475" cmpd="dbl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1" name="直線接點 26"/>
            <p:cNvCxnSpPr>
              <a:cxnSpLocks noChangeShapeType="1"/>
            </p:cNvCxnSpPr>
            <p:nvPr/>
          </p:nvCxnSpPr>
          <p:spPr bwMode="auto">
            <a:xfrm>
              <a:off x="636" y="1928"/>
              <a:ext cx="458" cy="853"/>
            </a:xfrm>
            <a:prstGeom prst="line">
              <a:avLst/>
            </a:prstGeom>
            <a:noFill/>
            <a:ln w="117475" cmpd="dbl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32" name="直線接點 29"/>
            <p:cNvCxnSpPr>
              <a:cxnSpLocks noChangeShapeType="1"/>
            </p:cNvCxnSpPr>
            <p:nvPr/>
          </p:nvCxnSpPr>
          <p:spPr bwMode="auto">
            <a:xfrm flipH="1">
              <a:off x="682" y="2879"/>
              <a:ext cx="412" cy="781"/>
            </a:xfrm>
            <a:prstGeom prst="line">
              <a:avLst/>
            </a:prstGeom>
            <a:noFill/>
            <a:ln w="117475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" name="橢圓 16"/>
            <p:cNvSpPr/>
            <p:nvPr/>
          </p:nvSpPr>
          <p:spPr bwMode="auto">
            <a:xfrm>
              <a:off x="454" y="728"/>
              <a:ext cx="685" cy="604"/>
            </a:xfrm>
            <a:prstGeom prst="ellipse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ts val="5000"/>
                </a:lnSpc>
                <a:defRPr/>
              </a:pPr>
              <a:r>
                <a:rPr lang="zh-TW" alt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</a:t>
              </a:r>
            </a:p>
          </p:txBody>
        </p:sp>
        <p:sp>
          <p:nvSpPr>
            <p:cNvPr id="18" name="橢圓 17"/>
            <p:cNvSpPr/>
            <p:nvPr/>
          </p:nvSpPr>
          <p:spPr bwMode="auto">
            <a:xfrm>
              <a:off x="344" y="1566"/>
              <a:ext cx="686" cy="604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ts val="5000"/>
                </a:lnSpc>
                <a:defRPr/>
              </a:pPr>
              <a:r>
                <a:rPr lang="zh-TW" alt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容</a:t>
              </a:r>
            </a:p>
          </p:txBody>
        </p:sp>
        <p:sp>
          <p:nvSpPr>
            <p:cNvPr id="19" name="橢圓 18"/>
            <p:cNvSpPr/>
            <p:nvPr/>
          </p:nvSpPr>
          <p:spPr bwMode="auto">
            <a:xfrm>
              <a:off x="682" y="2381"/>
              <a:ext cx="686" cy="60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ts val="5000"/>
                </a:lnSpc>
                <a:defRPr/>
              </a:pPr>
              <a:r>
                <a:rPr lang="zh-TW" alt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</a:t>
              </a:r>
            </a:p>
          </p:txBody>
        </p:sp>
        <p:sp>
          <p:nvSpPr>
            <p:cNvPr id="20" name="橢圓 19"/>
            <p:cNvSpPr/>
            <p:nvPr/>
          </p:nvSpPr>
          <p:spPr bwMode="auto">
            <a:xfrm>
              <a:off x="326" y="3198"/>
              <a:ext cx="685" cy="604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ts val="5000"/>
                </a:lnSpc>
                <a:defRPr/>
              </a:pPr>
              <a:r>
                <a:rPr lang="zh-TW" alt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15616" y="908720"/>
            <a:ext cx="5760640" cy="26571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zh-TW" sz="3600" b="1" dirty="0"/>
              <a:t>岡山本洲產業</a:t>
            </a:r>
            <a:r>
              <a:rPr lang="zh-TW" altLang="zh-TW" sz="3600" b="1" dirty="0" smtClean="0"/>
              <a:t>園區水資源</a:t>
            </a:r>
            <a:endParaRPr lang="en-US" altLang="zh-TW" sz="3600" b="1" dirty="0" smtClean="0"/>
          </a:p>
          <a:p>
            <a:pPr algn="ctr">
              <a:lnSpc>
                <a:spcPts val="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zh-TW" sz="3600" b="1" dirty="0" smtClean="0"/>
              <a:t>法規暨管理宣導會</a:t>
            </a:r>
            <a:endParaRPr lang="en-US" altLang="zh-TW" sz="3600" b="1" dirty="0" smtClean="0"/>
          </a:p>
          <a:p>
            <a:pPr algn="ctr">
              <a:lnSpc>
                <a:spcPts val="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zh-TW" sz="3600" b="1" dirty="0" smtClean="0"/>
          </a:p>
          <a:p>
            <a:pPr algn="ctr">
              <a:lnSpc>
                <a:spcPts val="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7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8" name="Picture 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9" name="圖片 20" descr="120px-Kaohsiung_City_Seal_2010_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3" y="0"/>
            <a:ext cx="854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96702" y="251009"/>
            <a:ext cx="6264696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本園區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環保法規相關許可申請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pic>
        <p:nvPicPr>
          <p:cNvPr id="7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="" xmlns:p14="http://schemas.microsoft.com/office/powerpoint/2010/main" val="4218510468"/>
              </p:ext>
            </p:extLst>
          </p:nvPr>
        </p:nvGraphicFramePr>
        <p:xfrm>
          <a:off x="729593" y="1760951"/>
          <a:ext cx="7416824" cy="462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195736" y="1573922"/>
            <a:ext cx="45693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一、空污核配</a:t>
            </a:r>
            <a:r>
              <a:rPr lang="zh-TW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許可</a:t>
            </a:r>
            <a:r>
              <a:rPr lang="zh-TW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4"/>
          <p:cNvSpPr/>
          <p:nvPr/>
        </p:nvSpPr>
        <p:spPr>
          <a:xfrm>
            <a:off x="650684" y="989122"/>
            <a:ext cx="2370023" cy="584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/>
            <a:endParaRPr lang="zh-TW" altLang="en-US" sz="2000" dirty="0"/>
          </a:p>
        </p:txBody>
      </p:sp>
      <p:sp>
        <p:nvSpPr>
          <p:cNvPr id="14" name="矩形 13"/>
          <p:cNvSpPr/>
          <p:nvPr/>
        </p:nvSpPr>
        <p:spPr bwMode="auto">
          <a:xfrm>
            <a:off x="628748" y="836712"/>
            <a:ext cx="3838725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、空污核配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許可申請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1227049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5" name="直線單箭頭接點 34"/>
          <p:cNvCxnSpPr>
            <a:stCxn id="52" idx="1"/>
            <a:endCxn id="57" idx="3"/>
          </p:cNvCxnSpPr>
          <p:nvPr/>
        </p:nvCxnSpPr>
        <p:spPr bwMode="auto">
          <a:xfrm flipH="1">
            <a:off x="3202425" y="4578361"/>
            <a:ext cx="24770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直線接點 46"/>
          <p:cNvCxnSpPr/>
          <p:nvPr/>
        </p:nvCxnSpPr>
        <p:spPr bwMode="auto">
          <a:xfrm flipH="1">
            <a:off x="5534399" y="2132856"/>
            <a:ext cx="12698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8" name="群組 47"/>
          <p:cNvGrpSpPr/>
          <p:nvPr/>
        </p:nvGrpSpPr>
        <p:grpSpPr>
          <a:xfrm>
            <a:off x="3312638" y="1603950"/>
            <a:ext cx="2265537" cy="1146593"/>
            <a:chOff x="5555432" y="830356"/>
            <a:chExt cx="1260684" cy="1107142"/>
          </a:xfrm>
        </p:grpSpPr>
        <p:sp>
          <p:nvSpPr>
            <p:cNvPr id="49" name="圓角矩形 48"/>
            <p:cNvSpPr/>
            <p:nvPr/>
          </p:nvSpPr>
          <p:spPr>
            <a:xfrm>
              <a:off x="5555432" y="830356"/>
              <a:ext cx="1260684" cy="110714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0" name="圓角矩形 4"/>
            <p:cNvSpPr/>
            <p:nvPr/>
          </p:nvSpPr>
          <p:spPr>
            <a:xfrm>
              <a:off x="5609478" y="884402"/>
              <a:ext cx="1152592" cy="99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/>
              <a:r>
                <a:rPr lang="zh-TW" altLang="en-US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先行至園區辦理</a:t>
              </a:r>
              <a:r>
                <a:rPr lang="zh-TW" altLang="en-US" sz="2000" dirty="0"/>
                <a:t>污水</a:t>
              </a:r>
              <a:r>
                <a:rPr lang="zh-TW" altLang="en-US" sz="2000" b="1" dirty="0"/>
                <a:t>納管</a:t>
              </a:r>
              <a:r>
                <a:rPr lang="en-US" altLang="zh-TW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變更</a:t>
              </a:r>
              <a:r>
                <a:rPr lang="en-US" altLang="zh-TW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679441" y="4005064"/>
            <a:ext cx="2265537" cy="1146594"/>
            <a:chOff x="5555432" y="922327"/>
            <a:chExt cx="1260684" cy="1107142"/>
          </a:xfrm>
        </p:grpSpPr>
        <p:sp>
          <p:nvSpPr>
            <p:cNvPr id="52" name="圓角矩形 51"/>
            <p:cNvSpPr/>
            <p:nvPr/>
          </p:nvSpPr>
          <p:spPr>
            <a:xfrm>
              <a:off x="5555432" y="922327"/>
              <a:ext cx="1260684" cy="110714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3" name="圓角矩形 4"/>
            <p:cNvSpPr/>
            <p:nvPr/>
          </p:nvSpPr>
          <p:spPr>
            <a:xfrm>
              <a:off x="5609478" y="974013"/>
              <a:ext cx="1152592" cy="9990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/>
              <a:r>
                <a:rPr lang="zh-TW" altLang="en-US" sz="2000" dirty="0" smtClean="0"/>
                <a:t>至</a:t>
              </a:r>
              <a:r>
                <a:rPr lang="zh-TW" altLang="en-US" sz="2000" b="1" dirty="0"/>
                <a:t>環保局</a:t>
              </a:r>
              <a:r>
                <a:rPr lang="zh-TW" altLang="en-US" sz="2000" dirty="0" smtClean="0"/>
                <a:t>辦理</a:t>
              </a:r>
              <a:endParaRPr lang="en-US" altLang="zh-TW" sz="2000" dirty="0"/>
            </a:p>
            <a:p>
              <a:pPr algn="ctr"/>
              <a:r>
                <a:rPr lang="zh-TW" altLang="en-US" sz="2000" dirty="0" smtClean="0"/>
                <a:t>異動、展</a:t>
              </a:r>
              <a:r>
                <a:rPr lang="zh-TW" altLang="en-US" sz="2000" dirty="0"/>
                <a:t>延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936888" y="4005064"/>
            <a:ext cx="2265537" cy="1146593"/>
            <a:chOff x="5555432" y="830356"/>
            <a:chExt cx="1260684" cy="1107142"/>
          </a:xfrm>
        </p:grpSpPr>
        <p:sp>
          <p:nvSpPr>
            <p:cNvPr id="57" name="圓角矩形 56"/>
            <p:cNvSpPr/>
            <p:nvPr/>
          </p:nvSpPr>
          <p:spPr>
            <a:xfrm>
              <a:off x="5555432" y="830356"/>
              <a:ext cx="1260684" cy="110714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58" name="圓角矩形 4"/>
            <p:cNvSpPr/>
            <p:nvPr/>
          </p:nvSpPr>
          <p:spPr>
            <a:xfrm>
              <a:off x="5590955" y="884402"/>
              <a:ext cx="1152592" cy="999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/>
              <a:r>
                <a:rPr lang="zh-TW" altLang="en-US" sz="2000" dirty="0"/>
                <a:t>至</a:t>
              </a:r>
              <a:r>
                <a:rPr lang="zh-TW" altLang="en-US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園區</a:t>
              </a:r>
              <a:r>
                <a:rPr lang="zh-TW" altLang="en-US" sz="2000" dirty="0"/>
                <a:t>辦理污水</a:t>
              </a:r>
              <a:r>
                <a:rPr lang="zh-TW" altLang="en-US" sz="2000" b="1" dirty="0"/>
                <a:t>聯接</a:t>
              </a:r>
              <a:r>
                <a:rPr lang="en-US" altLang="zh-TW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變更</a:t>
              </a:r>
              <a:r>
                <a:rPr lang="en-US" altLang="zh-TW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</a:p>
          </p:txBody>
        </p:sp>
      </p:grpSp>
      <p:sp>
        <p:nvSpPr>
          <p:cNvPr id="61" name="文字方塊 60"/>
          <p:cNvSpPr txBox="1"/>
          <p:nvPr/>
        </p:nvSpPr>
        <p:spPr>
          <a:xfrm>
            <a:off x="6414591" y="2060848"/>
            <a:ext cx="461665" cy="1536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具水措之廠商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2022103" y="2060848"/>
            <a:ext cx="461665" cy="1536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無水</a:t>
            </a:r>
            <a:r>
              <a:rPr lang="zh-TW" altLang="en-US" dirty="0"/>
              <a:t>措之廠商</a:t>
            </a:r>
          </a:p>
        </p:txBody>
      </p:sp>
      <p:cxnSp>
        <p:nvCxnSpPr>
          <p:cNvPr id="66" name="直線接點 65"/>
          <p:cNvCxnSpPr/>
          <p:nvPr/>
        </p:nvCxnSpPr>
        <p:spPr bwMode="auto">
          <a:xfrm flipH="1">
            <a:off x="2042789" y="2132856"/>
            <a:ext cx="12698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群組 66"/>
          <p:cNvGrpSpPr/>
          <p:nvPr/>
        </p:nvGrpSpPr>
        <p:grpSpPr>
          <a:xfrm>
            <a:off x="3522758" y="2897510"/>
            <a:ext cx="1859814" cy="963538"/>
            <a:chOff x="5619319" y="713170"/>
            <a:chExt cx="1260684" cy="1107142"/>
          </a:xfrm>
        </p:grpSpPr>
        <p:sp>
          <p:nvSpPr>
            <p:cNvPr id="68" name="圓角矩形 67"/>
            <p:cNvSpPr/>
            <p:nvPr/>
          </p:nvSpPr>
          <p:spPr>
            <a:xfrm>
              <a:off x="5619319" y="713170"/>
              <a:ext cx="1260684" cy="110714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9" name="圓角矩形 4"/>
            <p:cNvSpPr/>
            <p:nvPr/>
          </p:nvSpPr>
          <p:spPr>
            <a:xfrm>
              <a:off x="5673365" y="788946"/>
              <a:ext cx="1152592" cy="99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環保局會辦</a:t>
              </a:r>
              <a:endParaRPr lang="en-US" altLang="zh-TW" sz="20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園區服務中心</a:t>
              </a:r>
              <a:endPara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70" name="直線單箭頭接點 69"/>
          <p:cNvCxnSpPr/>
          <p:nvPr/>
        </p:nvCxnSpPr>
        <p:spPr bwMode="auto">
          <a:xfrm flipV="1">
            <a:off x="4327232" y="3861048"/>
            <a:ext cx="0" cy="493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直線接點 71"/>
          <p:cNvCxnSpPr/>
          <p:nvPr/>
        </p:nvCxnSpPr>
        <p:spPr bwMode="auto">
          <a:xfrm flipH="1">
            <a:off x="4309920" y="4365625"/>
            <a:ext cx="134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接點 74"/>
          <p:cNvCxnSpPr/>
          <p:nvPr/>
        </p:nvCxnSpPr>
        <p:spPr bwMode="auto">
          <a:xfrm flipH="1">
            <a:off x="5382573" y="3356992"/>
            <a:ext cx="786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單箭頭接點 76"/>
          <p:cNvCxnSpPr/>
          <p:nvPr/>
        </p:nvCxnSpPr>
        <p:spPr bwMode="auto">
          <a:xfrm>
            <a:off x="6169323" y="3356992"/>
            <a:ext cx="0" cy="638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單箭頭接點 31"/>
          <p:cNvCxnSpPr>
            <a:endCxn id="52" idx="0"/>
          </p:cNvCxnSpPr>
          <p:nvPr/>
        </p:nvCxnSpPr>
        <p:spPr bwMode="auto">
          <a:xfrm>
            <a:off x="6812209" y="2132856"/>
            <a:ext cx="1" cy="1872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直線單箭頭接點 39"/>
          <p:cNvCxnSpPr/>
          <p:nvPr/>
        </p:nvCxnSpPr>
        <p:spPr bwMode="auto">
          <a:xfrm>
            <a:off x="2040071" y="2132856"/>
            <a:ext cx="0" cy="1886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0" name="資料庫圖表 89"/>
          <p:cNvGraphicFramePr/>
          <p:nvPr>
            <p:extLst>
              <p:ext uri="{D42A27DB-BD31-4B8C-83A1-F6EECF244321}">
                <p14:modId xmlns="" xmlns:p14="http://schemas.microsoft.com/office/powerpoint/2010/main" val="58514728"/>
              </p:ext>
            </p:extLst>
          </p:nvPr>
        </p:nvGraphicFramePr>
        <p:xfrm>
          <a:off x="323528" y="4869160"/>
          <a:ext cx="8544271" cy="176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147995" y="4058592"/>
            <a:ext cx="170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會辦</a:t>
            </a:r>
            <a:r>
              <a:rPr lang="zh-TW" altLang="en-US" sz="16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96702" y="251009"/>
            <a:ext cx="6264696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本園區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環保法規相關許可申請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628748" y="836712"/>
            <a:ext cx="4762055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二、污水納管、聯接</a:t>
            </a:r>
            <a:r>
              <a:rPr lang="zh-TW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許可申請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73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41108362"/>
              </p:ext>
            </p:extLst>
          </p:nvPr>
        </p:nvGraphicFramePr>
        <p:xfrm>
          <a:off x="251520" y="1414616"/>
          <a:ext cx="8280920" cy="2240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4056"/>
                <a:gridCol w="7776864"/>
              </a:tblGrid>
              <a:tr h="38293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第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條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vert="eaVert" horzOverflow="overflow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【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用戶應裝設廢</a:t>
                      </a:r>
                      <a:r>
                        <a:rPr kumimoji="1" lang="en-US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污</a:t>
                      </a:r>
                      <a:r>
                        <a:rPr kumimoji="1" lang="en-US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水計量設備並定期辦理校正及其程序</a:t>
                      </a:r>
                      <a:r>
                        <a:rPr kumimoji="1" lang="zh-TW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】</a:t>
                      </a:r>
                      <a:endParaRPr kumimoji="1" lang="zh-TW" alt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horzOverflow="overflow">
                    <a:solidFill>
                      <a:srgbClr val="F8F8F8"/>
                    </a:solidFill>
                  </a:tcPr>
                </a:tc>
              </a:tr>
              <a:tr h="1703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60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zh-TW" sz="1800" u="none" kern="1200" dirty="0" smtClean="0">
                          <a:effectLst/>
                        </a:rPr>
                        <a:t>用戶應裝設廢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(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污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)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水計量設備，經</a:t>
                      </a:r>
                      <a:r>
                        <a:rPr lang="zh-TW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主管機關認可及加裝鉛封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後，始得使用。但經主管機關指定以自來水計量設備計量者，不在此限。</a:t>
                      </a:r>
                      <a:endParaRPr lang="en-US" altLang="zh-TW" sz="1800" u="none" kern="1200" dirty="0" smtClean="0">
                        <a:effectLst/>
                      </a:endParaRPr>
                    </a:p>
                    <a:p>
                      <a:pPr marL="0" marR="0" indent="4460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u="none" kern="1200" dirty="0" smtClean="0">
                          <a:effectLst/>
                        </a:rPr>
                        <a:t>廢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(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污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)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水計量設備</a:t>
                      </a:r>
                      <a:r>
                        <a:rPr lang="zh-TW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每年至少校正一次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，校正前應以書面通知主管機關，並將校正結果送主管機關備查；其校正機構應經財團法人全國認證基金會之實驗室認證</a:t>
                      </a:r>
                      <a:r>
                        <a:rPr lang="zh-TW" altLang="en-US" sz="1800" u="none" kern="1200" dirty="0" smtClean="0">
                          <a:effectLst/>
                        </a:rPr>
                        <a:t>，校正或更換污水流量計時，需於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3</a:t>
                      </a:r>
                      <a:r>
                        <a:rPr lang="zh-TW" altLang="en-US" sz="1800" u="none" kern="1200" dirty="0" smtClean="0">
                          <a:effectLst/>
                        </a:rPr>
                        <a:t>日內通知服務中心，以利中心承辦人員安排會同時間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。</a:t>
                      </a:r>
                      <a:endParaRPr lang="en-US" altLang="zh-TW" sz="1800" u="none" kern="1200" dirty="0" smtClean="0">
                        <a:effectLst/>
                      </a:endParaRPr>
                    </a:p>
                  </a:txBody>
                  <a:tcPr horzOverflow="overflow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28748" y="836712"/>
            <a:ext cx="3223172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三、園區管理查核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</a:p>
        </p:txBody>
      </p:sp>
      <p:pic>
        <p:nvPicPr>
          <p:cNvPr id="5122" name="Picture 2" descr="C:\Users\Public\103年高雄市岡山本洲產業園區委託技術服務案\15_流量計校正_10家次\103年度執行流量計校正廠商\103.05.23_國聯流量調校\R0032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78" y="4725144"/>
            <a:ext cx="2260909" cy="1695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596702" y="3848027"/>
            <a:ext cx="1940770" cy="7609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zh-TW" altLang="en-US" sz="2000" b="1" dirty="0" smtClean="0">
                <a:solidFill>
                  <a:srgbClr val="0000FF"/>
                </a:solidFill>
                <a:latin typeface="華康細圓體(P)" pitchFamily="34" charset="-120"/>
                <a:ea typeface="華康細圓體(P)" pitchFamily="34" charset="-120"/>
                <a:cs typeface="HGｺﾞｼｯｸE"/>
              </a:rPr>
              <a:t>為落實對廠商</a:t>
            </a:r>
            <a:endParaRPr kumimoji="1" lang="en-US" altLang="zh-TW" sz="2000" b="1" dirty="0" smtClean="0">
              <a:solidFill>
                <a:srgbClr val="0000FF"/>
              </a:solidFill>
              <a:latin typeface="華康細圓體(P)" pitchFamily="34" charset="-120"/>
              <a:ea typeface="華康細圓體(P)" pitchFamily="34" charset="-120"/>
              <a:cs typeface="HGｺﾞｼｯｸE"/>
            </a:endParaRPr>
          </a:p>
          <a:p>
            <a:pPr algn="ctr"/>
            <a:r>
              <a:rPr kumimoji="1" lang="zh-TW" altLang="en-US" sz="2000" b="1" dirty="0" smtClean="0">
                <a:solidFill>
                  <a:srgbClr val="0000FF"/>
                </a:solidFill>
                <a:latin typeface="華康細圓體(P)" pitchFamily="34" charset="-120"/>
                <a:ea typeface="華康細圓體(P)" pitchFamily="34" charset="-120"/>
                <a:cs typeface="HGｺﾞｼｯｸE"/>
              </a:rPr>
              <a:t>納管水量之管理</a:t>
            </a:r>
            <a:endParaRPr kumimoji="1" lang="en-US" altLang="zh-TW" sz="2000" b="1" dirty="0" smtClean="0">
              <a:solidFill>
                <a:srgbClr val="0000FF"/>
              </a:solidFill>
              <a:latin typeface="華康細圓體(P)" pitchFamily="34" charset="-120"/>
              <a:ea typeface="華康細圓體(P)" pitchFamily="34" charset="-120"/>
              <a:cs typeface="HGｺﾞｼｯｸE"/>
            </a:endParaRPr>
          </a:p>
        </p:txBody>
      </p:sp>
      <p:sp>
        <p:nvSpPr>
          <p:cNvPr id="12" name="向右箭號 11"/>
          <p:cNvSpPr/>
          <p:nvPr/>
        </p:nvSpPr>
        <p:spPr bwMode="auto">
          <a:xfrm>
            <a:off x="2814685" y="3837319"/>
            <a:ext cx="514109" cy="71681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36000" tIns="72000" rIns="36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(P)" pitchFamily="34" charset="-120"/>
                <a:ea typeface="華康細圓體(P)" pitchFamily="34" charset="-120"/>
              </a:rPr>
              <a:t>      </a:t>
            </a:r>
            <a:endParaRPr kumimoji="0" lang="zh-TW" alt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細圓體(P)" pitchFamily="34" charset="-120"/>
              <a:ea typeface="華康細圓體(P)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12202" y="3815247"/>
            <a:ext cx="40452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zh-TW" sz="2000" b="1" dirty="0">
                <a:solidFill>
                  <a:srgbClr val="000000"/>
                </a:solidFill>
                <a:latin typeface="華康細圓體(P)" pitchFamily="34" charset="-120"/>
                <a:ea typeface="華康細圓體(P)" pitchFamily="34" charset="-120"/>
              </a:rPr>
              <a:t>用戶</a:t>
            </a:r>
            <a:r>
              <a:rPr lang="zh-TW" altLang="en-US" sz="2000" b="1" dirty="0">
                <a:solidFill>
                  <a:srgbClr val="000000"/>
                </a:solidFill>
                <a:latin typeface="華康細圓體(P)" pitchFamily="34" charset="-120"/>
                <a:ea typeface="華康細圓體(P)" pitchFamily="34" charset="-120"/>
              </a:rPr>
              <a:t>收費水量計量設備</a:t>
            </a:r>
            <a:r>
              <a:rPr lang="zh-TW" altLang="zh-TW" sz="2000" b="1" dirty="0">
                <a:solidFill>
                  <a:srgbClr val="000000"/>
                </a:solidFill>
                <a:latin typeface="華康細圓體(P)" pitchFamily="34" charset="-120"/>
                <a:ea typeface="華康細圓體(P)" pitchFamily="34" charset="-120"/>
              </a:rPr>
              <a:t>之</a:t>
            </a:r>
            <a:r>
              <a:rPr lang="zh-TW" altLang="en-US" sz="2000" b="1" dirty="0">
                <a:solidFill>
                  <a:srgbClr val="000000"/>
                </a:solidFill>
                <a:latin typeface="華康細圓體(P)" pitchFamily="34" charset="-120"/>
                <a:ea typeface="華康細圓體(P)" pitchFamily="34" charset="-120"/>
              </a:rPr>
              <a:t>設置</a:t>
            </a:r>
            <a:endParaRPr lang="en-US" altLang="zh-TW" sz="2000" b="1" dirty="0">
              <a:solidFill>
                <a:srgbClr val="000000"/>
              </a:solidFill>
              <a:latin typeface="華康細圓體(P)" pitchFamily="34" charset="-120"/>
              <a:ea typeface="華康細圓體(P)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000000"/>
                </a:solidFill>
                <a:latin typeface="華康細圓體(P)" pitchFamily="34" charset="-120"/>
                <a:ea typeface="華康細圓體(P)" pitchFamily="34" charset="-120"/>
              </a:rPr>
              <a:t>與否將由</a:t>
            </a:r>
            <a:r>
              <a:rPr lang="zh-TW" altLang="en-US" sz="2000" b="1" u="sng" dirty="0">
                <a:solidFill>
                  <a:srgbClr val="FF0000"/>
                </a:solidFill>
                <a:latin typeface="華康細圓體(P)" pitchFamily="34" charset="-120"/>
                <a:ea typeface="華康細圓體(P)" pitchFamily="34" charset="-120"/>
              </a:rPr>
              <a:t>服務中心審核後決定</a:t>
            </a:r>
          </a:p>
        </p:txBody>
      </p:sp>
      <p:pic>
        <p:nvPicPr>
          <p:cNvPr id="3" name="Picture 2" descr="C:\Users\Public\103年高雄市岡山本洲產業園區委託技術服務案\^^_岡山本洲稽查照片\104.03.16_熒茂鉛封\R0036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18" y="4725144"/>
            <a:ext cx="2260909" cy="1695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角星形 13"/>
          <p:cNvSpPr/>
          <p:nvPr/>
        </p:nvSpPr>
        <p:spPr bwMode="auto">
          <a:xfrm>
            <a:off x="8077200" y="1412776"/>
            <a:ext cx="360000" cy="360000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96702" y="251009"/>
            <a:ext cx="6264696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本園區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環保法規相關許可申請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61392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4111072"/>
              </p:ext>
            </p:extLst>
          </p:nvPr>
        </p:nvGraphicFramePr>
        <p:xfrm>
          <a:off x="251520" y="1414616"/>
          <a:ext cx="8568952" cy="1615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2048"/>
                <a:gridCol w="8136904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第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條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vert="eaVert" anchor="ctr" horzOverflow="overflow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【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不得規避、妨礙或拒絕機關之檢查、檢驗或其他相關作業</a:t>
                      </a:r>
                      <a:r>
                        <a:rPr kumimoji="1" lang="zh-TW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】</a:t>
                      </a:r>
                      <a:endParaRPr kumimoji="1" lang="zh-TW" alt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horzOverflow="overflow"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60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主管機關得派員進入用戶於園區內之廠房或其他處所，檢查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其廢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(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污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)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水前處理設施、計量設備、管制閥、採樣井等排水設備及查核自來水錶，並得裝設必要之設備，進行廢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(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污</a:t>
                      </a:r>
                      <a:r>
                        <a:rPr lang="en-US" altLang="zh-TW" sz="1800" u="none" kern="1200" dirty="0" smtClean="0">
                          <a:effectLst/>
                        </a:rPr>
                        <a:t>)</a:t>
                      </a:r>
                      <a:r>
                        <a:rPr lang="zh-TW" altLang="zh-TW" sz="1800" u="none" kern="1200" dirty="0" smtClean="0">
                          <a:effectLst/>
                        </a:rPr>
                        <a:t>水之流量測定、水質檢驗及其他相關作業，</a:t>
                      </a:r>
                      <a:r>
                        <a:rPr lang="zh-TW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用戶不得規避、妨礙或拒絕。</a:t>
                      </a:r>
                      <a:endParaRPr lang="en-US" altLang="zh-TW" sz="1800" b="1" u="sng" kern="12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30027" y="233363"/>
            <a:ext cx="5184576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環保法規相關許可申請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10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6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28748" y="836712"/>
            <a:ext cx="3223172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三、園區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管理查核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</a:p>
        </p:txBody>
      </p:sp>
      <p:sp>
        <p:nvSpPr>
          <p:cNvPr id="3" name="矩形 2"/>
          <p:cNvSpPr/>
          <p:nvPr/>
        </p:nvSpPr>
        <p:spPr>
          <a:xfrm>
            <a:off x="428622" y="3068960"/>
            <a:ext cx="843077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工廠管理輔導法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4250" indent="-984250" algn="l"/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主管機關基於健全工廠管理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或維護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公共利益之需要，得通知工廠申報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或提供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有關資料；必要時，並得派員進入工廠調查，工廠不得規避、妨礙或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885" y="4401686"/>
            <a:ext cx="839185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水污染防治法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0113" indent="-900113" algn="just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  各級主管機關得派員攜帶證明文件，進入事業、污水下水道系統或建築物污水處理設施之場所， 為下列各項查證工作：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14513" lvl="2" indent="-900113" algn="just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、檢查污染物來源及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污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處理、排放情形。</a:t>
            </a:r>
          </a:p>
          <a:p>
            <a:pPr marL="1814513" lvl="2" indent="-90011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二、索取有關資料。</a:t>
            </a:r>
          </a:p>
          <a:p>
            <a:pPr marL="1814513" lvl="2" indent="-90011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三、採樣、流量測定及有關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污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處理、排放情形之攝影。</a:t>
            </a:r>
          </a:p>
          <a:p>
            <a:pPr marL="900113" indent="-900113" algn="l"/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規避、妨礙或拒絕第二十六條第一項之查證者，</a:t>
            </a:r>
            <a:r>
              <a:rPr lang="zh-TW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處新臺幣三萬元</a:t>
            </a:r>
            <a:r>
              <a:rPr lang="zh-TW" altLang="zh-TW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以上三百萬元</a:t>
            </a:r>
            <a:r>
              <a:rPr lang="zh-TW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以下罰鍰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，並得按次處罰及強制執行查證工作。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9720" y="3956062"/>
            <a:ext cx="47244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工廠負責人新臺幣一萬元以上五萬元以下罰鍰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>
            <a:off x="937483" y="3889477"/>
            <a:ext cx="552237" cy="39465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五角星形 16"/>
          <p:cNvSpPr/>
          <p:nvPr/>
        </p:nvSpPr>
        <p:spPr bwMode="auto">
          <a:xfrm>
            <a:off x="8316416" y="1412776"/>
            <a:ext cx="360000" cy="360000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772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8974785"/>
              </p:ext>
            </p:extLst>
          </p:nvPr>
        </p:nvGraphicFramePr>
        <p:xfrm>
          <a:off x="251520" y="1414616"/>
          <a:ext cx="8280920" cy="1417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4056"/>
                <a:gridCol w="7776864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第</a:t>
                      </a: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條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vert="eaVert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【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廢</a:t>
                      </a:r>
                      <a:r>
                        <a:rPr kumimoji="1" lang="en-US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污</a:t>
                      </a:r>
                      <a:r>
                        <a:rPr kumimoji="1" lang="en-US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kumimoji="1" lang="zh-TW" altLang="en-US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水計量設備無法正確計量時之通報機制</a:t>
                      </a:r>
                      <a:r>
                        <a:rPr kumimoji="1" lang="zh-TW" altLang="zh-TW" sz="2200" b="1" u="none" strike="noStrike" kern="1200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】</a:t>
                      </a:r>
                      <a:endParaRPr kumimoji="1" lang="zh-TW" alt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60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</a:rPr>
                        <a:t>用戶</a:t>
                      </a:r>
                      <a:r>
                        <a:rPr lang="zh-TW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廢</a:t>
                      </a:r>
                      <a:r>
                        <a:rPr lang="en-US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zh-TW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污</a:t>
                      </a:r>
                      <a:r>
                        <a:rPr lang="en-US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r>
                        <a:rPr lang="zh-TW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水計量設備</a:t>
                      </a:r>
                      <a:r>
                        <a:rPr lang="x-none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因故障、維修、改裝或其他原因</a:t>
                      </a:r>
                      <a:r>
                        <a:rPr lang="x-none" altLang="zh-TW" sz="1800" u="none" kern="1200" dirty="0" smtClean="0">
                          <a:solidFill>
                            <a:srgbClr val="0000FF"/>
                          </a:solidFill>
                          <a:effectLst/>
                        </a:rPr>
                        <a:t>致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</a:rPr>
                        <a:t>無法正確計量時，</a:t>
                      </a:r>
                      <a:r>
                        <a:rPr lang="x-none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用戶應</a:t>
                      </a:r>
                      <a:r>
                        <a:rPr lang="zh-TW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於</a:t>
                      </a:r>
                      <a:r>
                        <a:rPr lang="zh-TW" altLang="en-US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三</a:t>
                      </a:r>
                      <a:r>
                        <a:rPr lang="zh-TW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日內以書面或電子資料傳輸方式通知</a:t>
                      </a:r>
                      <a:r>
                        <a:rPr lang="x-none" altLang="zh-TW" sz="18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主管機關</a:t>
                      </a:r>
                      <a:r>
                        <a:rPr lang="zh-TW" altLang="zh-TW" sz="1800" kern="1200" dirty="0" smtClean="0">
                          <a:solidFill>
                            <a:srgbClr val="0000FF"/>
                          </a:solidFill>
                          <a:effectLst/>
                        </a:rPr>
                        <a:t>。</a:t>
                      </a:r>
                      <a:endParaRPr lang="en-US" altLang="zh-TW" sz="1800" kern="12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4460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zh-TW" sz="1800" u="sng" kern="1200" dirty="0" smtClean="0">
                          <a:solidFill>
                            <a:srgbClr val="0000FF"/>
                          </a:solidFill>
                          <a:effectLst/>
                        </a:rPr>
                        <a:t>前項情形，主管機關得命用戶限期改善，回復計量設備正常使用。</a:t>
                      </a:r>
                      <a:endParaRPr lang="en-US" altLang="zh-TW" sz="1800" b="1" u="sng" kern="1200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43024" y="252413"/>
            <a:ext cx="5202446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環保法規相關許可申請</a:t>
            </a:r>
            <a:r>
              <a:rPr lang="zh-TW" alt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2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3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fld id="{6C71153B-DFA2-4C20-9CA6-6D9246EDE6F4}" type="slidenum">
              <a:rPr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7</a:t>
            </a:fld>
            <a:endParaRPr lang="en-US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28748" y="836712"/>
            <a:ext cx="2607619" cy="514738"/>
          </a:xfrm>
          <a:prstGeom prst="rect">
            <a:avLst/>
          </a:prstGeom>
          <a:solidFill>
            <a:srgbClr val="0000FF"/>
          </a:solidFill>
          <a:ln w="38100" cap="flat" cmpd="dbl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園區管理查核規定</a:t>
            </a:r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五角星形 12"/>
          <p:cNvSpPr/>
          <p:nvPr/>
        </p:nvSpPr>
        <p:spPr bwMode="auto">
          <a:xfrm>
            <a:off x="6830400" y="1412776"/>
            <a:ext cx="360000" cy="360000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 descr="C:\Users\Public\103年高雄市岡山本洲產業園區委託技術服務案\15_流量計校正_10家次\103年度執行流量計校正廠商\103.05.23_恆懋流量調校\R0032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20" y="350100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 bwMode="auto">
          <a:xfrm>
            <a:off x="2988358" y="4073699"/>
            <a:ext cx="541006" cy="65461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7" name="Picture 3" descr="C:\Users\Public\103年高雄市岡山本洲產業園區委託技術服務案\15_流量計校正_10家次\103年度執行流量計校正廠商\103.05.23_恆懋流量調校\R0032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" y="350100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5430366"/>
            <a:ext cx="180049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發現流量計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正常計量</a:t>
            </a:r>
          </a:p>
        </p:txBody>
      </p:sp>
      <p:sp>
        <p:nvSpPr>
          <p:cNvPr id="15" name="向右箭號 14"/>
          <p:cNvSpPr/>
          <p:nvPr/>
        </p:nvSpPr>
        <p:spPr bwMode="auto">
          <a:xfrm>
            <a:off x="5831194" y="4073699"/>
            <a:ext cx="541006" cy="65461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8" name="Picture 4" descr="C:\Users\1\AppData\Local\Microsoft\Windows\Temporary Internet Files\Content.IE5\HEN0YYS1\ICAFPL170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91" y="4396864"/>
            <a:ext cx="1299517" cy="1299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536454" y="5833839"/>
            <a:ext cx="22621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三日內通報服務中心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501115" y="5435932"/>
            <a:ext cx="20313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限期改善追蹤查驗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81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755576" y="404664"/>
            <a:ext cx="4752528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高雄市空氣品質緊急惡化通報與應變標準程序說明</a:t>
            </a:r>
            <a:endParaRPr lang="zh-TW" alt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Group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4209338"/>
              </p:ext>
            </p:extLst>
          </p:nvPr>
        </p:nvGraphicFramePr>
        <p:xfrm>
          <a:off x="251520" y="1412776"/>
          <a:ext cx="8280920" cy="1737360"/>
        </p:xfrm>
        <a:graphic>
          <a:graphicData uri="http://schemas.openxmlformats.org/drawingml/2006/table">
            <a:tbl>
              <a:tblPr/>
              <a:tblGrid>
                <a:gridCol w="504056"/>
                <a:gridCol w="7776864"/>
              </a:tblGrid>
              <a:tr h="35948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vert="eaVert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細圓體(P)" pitchFamily="34" charset="-120"/>
                          <a:ea typeface="華康細圓體(P)" pitchFamily="34" charset="-120"/>
                          <a:cs typeface="HGｺﾞｼｯｸE"/>
                        </a:rPr>
                        <a:t>空品惡化警戒緊急防制</a:t>
                      </a:r>
                      <a:endParaRPr kumimoji="1" lang="zh-TW" alt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細圓體(P)" pitchFamily="34" charset="-120"/>
                        <a:ea typeface="華康細圓體(P)" pitchFamily="34" charset="-120"/>
                        <a:cs typeface="HGｺﾞｼｯｸE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7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46088" algn="just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依據環保署監資處資料顯示，大氣環境擴散條件不佳，園區已達預警</a:t>
                      </a:r>
                      <a:r>
                        <a:rPr lang="en-US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初級</a:t>
                      </a:r>
                      <a:r>
                        <a:rPr lang="en-US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中級</a:t>
                      </a:r>
                      <a:r>
                        <a:rPr lang="en-US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緊急之惡化標準</a:t>
                      </a:r>
                      <a:r>
                        <a:rPr lang="zh-TW" altLang="en-US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廠</a:t>
                      </a:r>
                      <a:r>
                        <a:rPr lang="zh-TW" altLang="en-US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依其惡化等級啟動相關應變措施，將產能削減</a:t>
                      </a:r>
                      <a:r>
                        <a:rPr lang="en-US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1~5%/10%/20%/40%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，並於</a:t>
                      </a:r>
                      <a:r>
                        <a:rPr lang="en-US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r>
                        <a:rPr lang="zh-TW" altLang="zh-TW" sz="1800" u="none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小時內回報服務中心應變辦理情形。</a:t>
                      </a:r>
                      <a:endParaRPr lang="zh-TW" altLang="en-US" sz="1800" u="none" kern="1200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矩形 58"/>
          <p:cNvSpPr/>
          <p:nvPr/>
        </p:nvSpPr>
        <p:spPr>
          <a:xfrm>
            <a:off x="2123728" y="298766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/>
              <a:t>各級空氣品質惡化警告之空氣污染物濃度條件</a:t>
            </a:r>
          </a:p>
        </p:txBody>
      </p:sp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727832"/>
              </p:ext>
            </p:extLst>
          </p:nvPr>
        </p:nvGraphicFramePr>
        <p:xfrm>
          <a:off x="1259632" y="3419475"/>
          <a:ext cx="6768751" cy="294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082"/>
                <a:gridCol w="1141846"/>
                <a:gridCol w="1141846"/>
                <a:gridCol w="1105703"/>
                <a:gridCol w="1131137"/>
                <a:gridCol w="1131137"/>
              </a:tblGrid>
              <a:tr h="115521">
                <a:tc rowSpan="2" gridSpan="2">
                  <a:txBody>
                    <a:bodyPr/>
                    <a:lstStyle/>
                    <a:p>
                      <a:pPr marL="304800" indent="-3048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監測項目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04800" indent="-3048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預警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304800" indent="-3048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嚴重惡化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5521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初級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中級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緊急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8">
                <a:tc rowSpan="2"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PM</a:t>
                      </a:r>
                      <a:r>
                        <a:rPr lang="en-US" sz="1200" kern="100" baseline="-250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μ</a:t>
                      </a:r>
                      <a:r>
                        <a:rPr lang="en-US" sz="1200" kern="100" dirty="0">
                          <a:effectLst/>
                        </a:rPr>
                        <a:t>g/m</a:t>
                      </a:r>
                      <a:r>
                        <a:rPr lang="en-US" sz="1200" kern="100" baseline="30000" dirty="0">
                          <a:effectLst/>
                        </a:rPr>
                        <a:t>3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小時平均值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1,050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連續二小時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1,250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連續三小時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125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420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236"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PM</a:t>
                      </a:r>
                      <a:r>
                        <a:rPr lang="en-US" sz="1200" kern="100" baseline="-25000">
                          <a:effectLst/>
                        </a:rPr>
                        <a:t>2.5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μ</a:t>
                      </a:r>
                      <a:r>
                        <a:rPr lang="en-US" sz="1200" kern="100">
                          <a:effectLst/>
                        </a:rPr>
                        <a:t>g/m</a:t>
                      </a:r>
                      <a:r>
                        <a:rPr lang="en-US" sz="1200" kern="100" baseline="30000">
                          <a:effectLst/>
                        </a:rPr>
                        <a:t>3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240">
                <a:tc rowSpan="2"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SO</a:t>
                      </a:r>
                      <a:r>
                        <a:rPr lang="en-US" sz="1200" kern="100" baseline="-25000">
                          <a:effectLst/>
                        </a:rPr>
                        <a:t>2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(ppm)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小時平均值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0.075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15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0.3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0.8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374"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NO</a:t>
                      </a:r>
                      <a:r>
                        <a:rPr lang="en-US" sz="1200" kern="100" baseline="-25000">
                          <a:effectLst/>
                        </a:rPr>
                        <a:t>2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(ppm)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小時平均值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0.6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1.2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1.6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439"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(ppm)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r>
                        <a:rPr lang="zh-TW" sz="1200" kern="100">
                          <a:effectLst/>
                        </a:rPr>
                        <a:t>小時平均值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845"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</a:t>
                      </a:r>
                      <a:r>
                        <a:rPr lang="en-US" sz="1200" kern="100" baseline="-25000">
                          <a:effectLst/>
                        </a:rPr>
                        <a:t>3</a:t>
                      </a:r>
                      <a:endParaRPr lang="zh-TW" sz="1200" kern="100">
                        <a:effectLst/>
                      </a:endParaRPr>
                    </a:p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(ppm)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小時平均值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0.12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</a:t>
                      </a:r>
                      <a:endParaRPr lang="zh-TW" sz="12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0.4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0.5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240">
                <a:tc gridSpan="2"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產能削減率</a:t>
                      </a:r>
                      <a:r>
                        <a:rPr lang="en-US" sz="1200" kern="100" dirty="0">
                          <a:effectLst/>
                        </a:rPr>
                        <a:t>(%)</a:t>
                      </a:r>
                      <a:endParaRPr lang="zh-TW" sz="12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1~5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1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871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755576" y="530677"/>
            <a:ext cx="4752528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高雄市空氣品質緊急惡化通報與應變標準程序說明</a:t>
            </a:r>
            <a:endParaRPr lang="zh-TW" alt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354363" y="4682104"/>
            <a:ext cx="971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廠商</a:t>
            </a:r>
            <a:r>
              <a:rPr kumimoji="1" lang="en-US" altLang="zh-TW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小時內回報辦理情形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763688" y="1563203"/>
            <a:ext cx="6340028" cy="4999993"/>
            <a:chOff x="-643508" y="1532588"/>
            <a:chExt cx="6340028" cy="4999993"/>
          </a:xfrm>
        </p:grpSpPr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1773237" y="1532588"/>
              <a:ext cx="1800225" cy="4661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環保署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空品惡化警告通知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2673350" y="1998736"/>
              <a:ext cx="0" cy="241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1780380" y="2239961"/>
              <a:ext cx="1800225" cy="5127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空氣品質惡化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緊急應變小組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1787525" y="3021111"/>
              <a:ext cx="1800225" cy="338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經濟發展局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2731567" y="3326100"/>
              <a:ext cx="2166937" cy="43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依據空氣品質惡化警告條件，辦理相關因應措施。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2673350" y="3359249"/>
              <a:ext cx="14287" cy="700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-643508" y="3720161"/>
              <a:ext cx="1438275" cy="1654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以簡訊、</a:t>
              </a:r>
              <a:r>
                <a:rPr kumimoji="1" lang="en-US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標楷體" pitchFamily="65" charset="-120"/>
                  <a:cs typeface="Times New Roman" pitchFamily="18" charset="0"/>
                </a:rPr>
                <a:t>Email</a:t>
              </a:r>
              <a:r>
                <a:rPr kumimoji="1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或通訊軟體之工作群組發送空品惡化訊息給予廠商。</a:t>
              </a:r>
              <a:endParaRPr kumimoji="1" lang="zh-TW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請廠商依其惡化階段予以酌減產能。</a:t>
              </a:r>
              <a:endPara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947167" y="3839243"/>
              <a:ext cx="116205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接獲空品即時或預警惡化通知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372545" y="3802217"/>
              <a:ext cx="1323975" cy="1324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監測中心：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即時空品監測數值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風速及風向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鄰近環保署測站監測數值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47292" y="4047207"/>
              <a:ext cx="1267966" cy="1038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服務中心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承辦人員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環保組組長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副主任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主任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7387" y="4628812"/>
              <a:ext cx="94297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回報監測情形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215256" y="4507651"/>
              <a:ext cx="1152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3215257" y="4651489"/>
              <a:ext cx="1152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94767" y="4651489"/>
              <a:ext cx="1152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678112" y="5091330"/>
              <a:ext cx="1" cy="302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700338" y="5091330"/>
              <a:ext cx="2547937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回報空品監測及應變辦理情形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787525" y="5393649"/>
              <a:ext cx="1800225" cy="338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經濟發展局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H="1">
              <a:off x="2687637" y="5739401"/>
              <a:ext cx="0" cy="285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719388" y="5739402"/>
              <a:ext cx="2547937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回報空品監測及應變辦理情形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1787525" y="6019819"/>
              <a:ext cx="1800225" cy="512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空氣品質惡化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緊急應變小組</a:t>
              </a:r>
              <a:endParaRPr kumimoji="1" lang="zh-TW" altLang="zh-TW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2678113" y="2809534"/>
              <a:ext cx="0" cy="238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3215256" y="3839244"/>
              <a:ext cx="1031305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接獲空品即時或預警惡化通知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H="1">
              <a:off x="794767" y="4476353"/>
              <a:ext cx="1152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5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6308725"/>
            <a:ext cx="29527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608119" y="1627000"/>
            <a:ext cx="3536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b="1" dirty="0"/>
              <a:t>監測</a:t>
            </a:r>
            <a:r>
              <a:rPr lang="zh-TW" altLang="zh-TW" sz="1600" b="1" dirty="0" smtClean="0"/>
              <a:t>異常服務</a:t>
            </a:r>
            <a:r>
              <a:rPr lang="zh-TW" altLang="zh-TW" sz="1600" b="1" dirty="0"/>
              <a:t>中心通報及應變</a:t>
            </a:r>
            <a:r>
              <a:rPr lang="zh-TW" altLang="zh-TW" sz="1600" b="1" dirty="0" smtClean="0"/>
              <a:t>流程圖</a:t>
            </a:r>
            <a:r>
              <a:rPr lang="en-US" altLang="zh-TW" sz="1600" b="1" dirty="0" smtClean="0"/>
              <a:t>:</a:t>
            </a:r>
            <a:endParaRPr lang="zh-TW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852794280"/>
      </p:ext>
    </p:extLst>
  </p:cSld>
  <p:clrMapOvr>
    <a:masterClrMapping/>
  </p:clrMapOvr>
</p:sld>
</file>

<file path=ppt/theme/theme1.xml><?xml version="1.0" encoding="utf-8"?>
<a:theme xmlns:a="http://schemas.openxmlformats.org/drawingml/2006/main" name="232TGp_report_light_v2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516DBD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3BADB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428E71"/>
        </a:accent1>
        <a:accent2>
          <a:srgbClr val="3F90BD"/>
        </a:accent2>
        <a:accent3>
          <a:srgbClr val="FFFFFF"/>
        </a:accent3>
        <a:accent4>
          <a:srgbClr val="000056"/>
        </a:accent4>
        <a:accent5>
          <a:srgbClr val="B0C6BB"/>
        </a:accent5>
        <a:accent6>
          <a:srgbClr val="3882AB"/>
        </a:accent6>
        <a:hlink>
          <a:srgbClr val="99A75F"/>
        </a:hlink>
        <a:folHlink>
          <a:srgbClr val="A1B2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20109</TotalTime>
  <Words>1258</Words>
  <Application>Microsoft Office PowerPoint</Application>
  <PresentationFormat>如螢幕大小 (4:3)</PresentationFormat>
  <Paragraphs>214</Paragraphs>
  <Slides>13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232TGp_report_light_v2</vt:lpstr>
      <vt:lpstr>Microsoft Word Picture</vt:lpstr>
      <vt:lpstr>106年度岡山本洲產業園區開發計畫 執行環評承諾事項綜合管理委託技術服務案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岡山本洲產業園區開發計畫 執行環評承諾事項綜合管理計畫</dc:title>
  <dc:creator>Manager_Hsu</dc:creator>
  <cp:lastModifiedBy>USER</cp:lastModifiedBy>
  <cp:revision>1455</cp:revision>
  <cp:lastPrinted>2016-03-29T01:14:56Z</cp:lastPrinted>
  <dcterms:created xsi:type="dcterms:W3CDTF">2012-02-07T07:33:25Z</dcterms:created>
  <dcterms:modified xsi:type="dcterms:W3CDTF">2017-04-26T07:36:12Z</dcterms:modified>
</cp:coreProperties>
</file>